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84" r:id="rId17"/>
    <p:sldId id="335" r:id="rId18"/>
    <p:sldId id="304" r:id="rId19"/>
    <p:sldId id="269" r:id="rId20"/>
    <p:sldId id="305" r:id="rId21"/>
    <p:sldId id="307" r:id="rId22"/>
    <p:sldId id="306" r:id="rId23"/>
    <p:sldId id="333" r:id="rId24"/>
    <p:sldId id="334" r:id="rId25"/>
    <p:sldId id="309" r:id="rId26"/>
    <p:sldId id="310" r:id="rId27"/>
    <p:sldId id="311" r:id="rId28"/>
    <p:sldId id="312" r:id="rId29"/>
    <p:sldId id="314" r:id="rId30"/>
    <p:sldId id="316" r:id="rId31"/>
    <p:sldId id="336" r:id="rId32"/>
    <p:sldId id="276" r:id="rId33"/>
    <p:sldId id="296" r:id="rId34"/>
    <p:sldId id="318" r:id="rId35"/>
    <p:sldId id="319" r:id="rId36"/>
    <p:sldId id="303" r:id="rId37"/>
    <p:sldId id="322" r:id="rId38"/>
    <p:sldId id="323" r:id="rId39"/>
    <p:sldId id="324" r:id="rId40"/>
    <p:sldId id="33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9" d="100"/>
          <a:sy n="59" d="100"/>
        </p:scale>
        <p:origin x="135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CD552E-B2AB-4D43-9724-9664D88ABEDC}"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en-US"/>
        </a:p>
      </dgm:t>
    </dgm:pt>
    <dgm:pt modelId="{E23100C4-E5F2-432D-B5BE-D0AE2D867303}">
      <dgm:prSet/>
      <dgm:spPr/>
      <dgm:t>
        <a:bodyPr/>
        <a:lstStyle/>
        <a:p>
          <a:pPr>
            <a:defRPr b="1"/>
          </a:pPr>
          <a:r>
            <a:rPr lang="en-US"/>
            <a:t>Executive Summary</a:t>
          </a:r>
        </a:p>
      </dgm:t>
    </dgm:pt>
    <dgm:pt modelId="{4F9F1CD0-4694-426A-8108-4CE57187769C}" type="parTrans" cxnId="{DBB48E27-68E1-42B1-B47F-97C390A1C88F}">
      <dgm:prSet/>
      <dgm:spPr/>
      <dgm:t>
        <a:bodyPr/>
        <a:lstStyle/>
        <a:p>
          <a:endParaRPr lang="en-US"/>
        </a:p>
      </dgm:t>
    </dgm:pt>
    <dgm:pt modelId="{48DD9DF5-6E75-4C7C-8922-AF78D0C603D9}" type="sibTrans" cxnId="{DBB48E27-68E1-42B1-B47F-97C390A1C88F}">
      <dgm:prSet/>
      <dgm:spPr/>
      <dgm:t>
        <a:bodyPr/>
        <a:lstStyle/>
        <a:p>
          <a:endParaRPr lang="en-US"/>
        </a:p>
      </dgm:t>
    </dgm:pt>
    <dgm:pt modelId="{969B6CE7-2C43-4B6D-9431-F1580CD9C499}">
      <dgm:prSet/>
      <dgm:spPr/>
      <dgm:t>
        <a:bodyPr/>
        <a:lstStyle/>
        <a:p>
          <a:pPr>
            <a:defRPr b="1"/>
          </a:pPr>
          <a:r>
            <a:rPr lang="en-US"/>
            <a:t>Data collection methodology:</a:t>
          </a:r>
        </a:p>
      </dgm:t>
    </dgm:pt>
    <dgm:pt modelId="{8D36E1B5-E58F-4E80-A4C4-C9B93A746F0C}" type="parTrans" cxnId="{9D9F7A73-BDD7-476C-A8DA-ED5A5916BC96}">
      <dgm:prSet/>
      <dgm:spPr/>
      <dgm:t>
        <a:bodyPr/>
        <a:lstStyle/>
        <a:p>
          <a:endParaRPr lang="en-US"/>
        </a:p>
      </dgm:t>
    </dgm:pt>
    <dgm:pt modelId="{F7342334-E2F3-4465-B571-00B546FE716C}" type="sibTrans" cxnId="{9D9F7A73-BDD7-476C-A8DA-ED5A5916BC96}">
      <dgm:prSet/>
      <dgm:spPr/>
      <dgm:t>
        <a:bodyPr/>
        <a:lstStyle/>
        <a:p>
          <a:endParaRPr lang="en-US"/>
        </a:p>
      </dgm:t>
    </dgm:pt>
    <dgm:pt modelId="{E3D60330-E27E-45C2-B8CB-865B3D6C4F70}">
      <dgm:prSet/>
      <dgm:spPr/>
      <dgm:t>
        <a:bodyPr/>
        <a:lstStyle/>
        <a:p>
          <a:r>
            <a:rPr lang="en-US"/>
            <a:t>Data was collected using SpaceX API and web scraping from Wikipedia. </a:t>
          </a:r>
        </a:p>
      </dgm:t>
    </dgm:pt>
    <dgm:pt modelId="{A0CB9670-8042-4DD7-AD3A-8B36913BBE0E}" type="parTrans" cxnId="{47D6A935-7A95-4C0D-AAF2-7A6D416CE52C}">
      <dgm:prSet/>
      <dgm:spPr/>
      <dgm:t>
        <a:bodyPr/>
        <a:lstStyle/>
        <a:p>
          <a:endParaRPr lang="en-US"/>
        </a:p>
      </dgm:t>
    </dgm:pt>
    <dgm:pt modelId="{B6612148-0DFA-4191-9FFE-313B02DF5FE1}" type="sibTrans" cxnId="{47D6A935-7A95-4C0D-AAF2-7A6D416CE52C}">
      <dgm:prSet/>
      <dgm:spPr/>
      <dgm:t>
        <a:bodyPr/>
        <a:lstStyle/>
        <a:p>
          <a:endParaRPr lang="en-US"/>
        </a:p>
      </dgm:t>
    </dgm:pt>
    <dgm:pt modelId="{645AE01E-3FE6-4013-B438-6B381C079D52}">
      <dgm:prSet/>
      <dgm:spPr/>
      <dgm:t>
        <a:bodyPr/>
        <a:lstStyle/>
        <a:p>
          <a:pPr>
            <a:defRPr b="1"/>
          </a:pPr>
          <a:r>
            <a:rPr lang="en-US"/>
            <a:t>Perform data wrangling</a:t>
          </a:r>
        </a:p>
      </dgm:t>
    </dgm:pt>
    <dgm:pt modelId="{B778A3D6-C34B-4DAC-A899-07343F43B85A}" type="parTrans" cxnId="{1E69B7D0-F075-4C49-B6E5-E949C190C0F5}">
      <dgm:prSet/>
      <dgm:spPr/>
      <dgm:t>
        <a:bodyPr/>
        <a:lstStyle/>
        <a:p>
          <a:endParaRPr lang="en-US"/>
        </a:p>
      </dgm:t>
    </dgm:pt>
    <dgm:pt modelId="{EE203E3C-2456-4DC1-8F55-CECD4DCBE1AF}" type="sibTrans" cxnId="{1E69B7D0-F075-4C49-B6E5-E949C190C0F5}">
      <dgm:prSet/>
      <dgm:spPr/>
      <dgm:t>
        <a:bodyPr/>
        <a:lstStyle/>
        <a:p>
          <a:endParaRPr lang="en-US"/>
        </a:p>
      </dgm:t>
    </dgm:pt>
    <dgm:pt modelId="{3A25589C-EC56-4EE9-9DAB-863301B048ED}">
      <dgm:prSet/>
      <dgm:spPr/>
      <dgm:t>
        <a:bodyPr/>
        <a:lstStyle/>
        <a:p>
          <a:r>
            <a:rPr lang="en-US"/>
            <a:t>One-hot encoding was applied to categorical features</a:t>
          </a:r>
        </a:p>
      </dgm:t>
    </dgm:pt>
    <dgm:pt modelId="{2AEEEFE8-6DD6-4D33-8660-2A117B92917B}" type="parTrans" cxnId="{32E6B048-E1BF-46B9-80F3-D57A7E91899A}">
      <dgm:prSet/>
      <dgm:spPr/>
      <dgm:t>
        <a:bodyPr/>
        <a:lstStyle/>
        <a:p>
          <a:endParaRPr lang="en-US"/>
        </a:p>
      </dgm:t>
    </dgm:pt>
    <dgm:pt modelId="{B3AC827B-0764-45DF-879F-4277AE747516}" type="sibTrans" cxnId="{32E6B048-E1BF-46B9-80F3-D57A7E91899A}">
      <dgm:prSet/>
      <dgm:spPr/>
      <dgm:t>
        <a:bodyPr/>
        <a:lstStyle/>
        <a:p>
          <a:endParaRPr lang="en-US"/>
        </a:p>
      </dgm:t>
    </dgm:pt>
    <dgm:pt modelId="{EBDE9DA9-2462-4B3B-A1A2-472093AFE72A}">
      <dgm:prSet/>
      <dgm:spPr/>
      <dgm:t>
        <a:bodyPr/>
        <a:lstStyle/>
        <a:p>
          <a:pPr>
            <a:defRPr b="1"/>
          </a:pPr>
          <a:r>
            <a:rPr lang="en-US"/>
            <a:t>Perform exploratory data analysis (EDA) using visualization and SQL</a:t>
          </a:r>
        </a:p>
      </dgm:t>
    </dgm:pt>
    <dgm:pt modelId="{C3C15147-1BA4-4671-B718-FC9C2809DB48}" type="parTrans" cxnId="{911903C1-F773-4C05-95DA-C48208E21B18}">
      <dgm:prSet/>
      <dgm:spPr/>
      <dgm:t>
        <a:bodyPr/>
        <a:lstStyle/>
        <a:p>
          <a:endParaRPr lang="en-US"/>
        </a:p>
      </dgm:t>
    </dgm:pt>
    <dgm:pt modelId="{D59DD7FC-4985-41AD-83FF-D3B20CBE8BB8}" type="sibTrans" cxnId="{911903C1-F773-4C05-95DA-C48208E21B18}">
      <dgm:prSet/>
      <dgm:spPr/>
      <dgm:t>
        <a:bodyPr/>
        <a:lstStyle/>
        <a:p>
          <a:endParaRPr lang="en-US"/>
        </a:p>
      </dgm:t>
    </dgm:pt>
    <dgm:pt modelId="{750CF7DF-99CA-49FD-905F-597E94D219DD}">
      <dgm:prSet/>
      <dgm:spPr/>
      <dgm:t>
        <a:bodyPr/>
        <a:lstStyle/>
        <a:p>
          <a:pPr>
            <a:defRPr b="1"/>
          </a:pPr>
          <a:r>
            <a:rPr lang="en-US"/>
            <a:t>Perform interactive visual analytics using Folium and Plotly Dash</a:t>
          </a:r>
        </a:p>
      </dgm:t>
    </dgm:pt>
    <dgm:pt modelId="{4556C707-4977-4E97-B51F-AF744211945B}" type="parTrans" cxnId="{1A94A8B8-4B9A-4438-B458-02335CF846BF}">
      <dgm:prSet/>
      <dgm:spPr/>
      <dgm:t>
        <a:bodyPr/>
        <a:lstStyle/>
        <a:p>
          <a:endParaRPr lang="en-US"/>
        </a:p>
      </dgm:t>
    </dgm:pt>
    <dgm:pt modelId="{210917DF-C283-4123-87E1-23BEBBBF9DE9}" type="sibTrans" cxnId="{1A94A8B8-4B9A-4438-B458-02335CF846BF}">
      <dgm:prSet/>
      <dgm:spPr/>
      <dgm:t>
        <a:bodyPr/>
        <a:lstStyle/>
        <a:p>
          <a:endParaRPr lang="en-US"/>
        </a:p>
      </dgm:t>
    </dgm:pt>
    <dgm:pt modelId="{9ABB0ADE-BB39-45BA-A581-028A6758CC64}">
      <dgm:prSet/>
      <dgm:spPr/>
      <dgm:t>
        <a:bodyPr/>
        <a:lstStyle/>
        <a:p>
          <a:pPr>
            <a:defRPr b="1"/>
          </a:pPr>
          <a:r>
            <a:rPr lang="en-US"/>
            <a:t>Perform predictive analysis using classification models</a:t>
          </a:r>
        </a:p>
      </dgm:t>
    </dgm:pt>
    <dgm:pt modelId="{AE4261C6-3D4D-4609-B5B6-7FAEEC61F326}" type="parTrans" cxnId="{C81AF86E-869E-491F-9F32-F40178275103}">
      <dgm:prSet/>
      <dgm:spPr/>
      <dgm:t>
        <a:bodyPr/>
        <a:lstStyle/>
        <a:p>
          <a:endParaRPr lang="en-US"/>
        </a:p>
      </dgm:t>
    </dgm:pt>
    <dgm:pt modelId="{E77976D3-B913-47AD-AC1B-29248D6B2BF7}" type="sibTrans" cxnId="{C81AF86E-869E-491F-9F32-F40178275103}">
      <dgm:prSet/>
      <dgm:spPr/>
      <dgm:t>
        <a:bodyPr/>
        <a:lstStyle/>
        <a:p>
          <a:endParaRPr lang="en-US"/>
        </a:p>
      </dgm:t>
    </dgm:pt>
    <dgm:pt modelId="{17AF80D9-E265-4A64-BD72-C4581CCEE189}">
      <dgm:prSet/>
      <dgm:spPr/>
      <dgm:t>
        <a:bodyPr/>
        <a:lstStyle/>
        <a:p>
          <a:r>
            <a:rPr lang="en-US"/>
            <a:t>How to build, tune, evaluate classification models</a:t>
          </a:r>
        </a:p>
      </dgm:t>
    </dgm:pt>
    <dgm:pt modelId="{FF783308-26DB-4F37-B5DB-CC96CDDC080C}" type="parTrans" cxnId="{52BB7FD8-A3F0-4AB1-A82C-5F7DE131E509}">
      <dgm:prSet/>
      <dgm:spPr/>
      <dgm:t>
        <a:bodyPr/>
        <a:lstStyle/>
        <a:p>
          <a:endParaRPr lang="en-US"/>
        </a:p>
      </dgm:t>
    </dgm:pt>
    <dgm:pt modelId="{C6B8DC65-1221-4692-AC88-5CB9CEC0CA69}" type="sibTrans" cxnId="{52BB7FD8-A3F0-4AB1-A82C-5F7DE131E509}">
      <dgm:prSet/>
      <dgm:spPr/>
      <dgm:t>
        <a:bodyPr/>
        <a:lstStyle/>
        <a:p>
          <a:endParaRPr lang="en-US"/>
        </a:p>
      </dgm:t>
    </dgm:pt>
    <dgm:pt modelId="{6362E8EC-1ABD-4FCE-B159-6C0409664F98}" type="pres">
      <dgm:prSet presAssocID="{5BCD552E-B2AB-4D43-9724-9664D88ABEDC}" presName="diagram" presStyleCnt="0">
        <dgm:presLayoutVars>
          <dgm:dir/>
          <dgm:resizeHandles val="exact"/>
        </dgm:presLayoutVars>
      </dgm:prSet>
      <dgm:spPr/>
    </dgm:pt>
    <dgm:pt modelId="{19469657-684B-4879-BEB3-DD46773B69C8}" type="pres">
      <dgm:prSet presAssocID="{E23100C4-E5F2-432D-B5BE-D0AE2D867303}" presName="node" presStyleLbl="node1" presStyleIdx="0" presStyleCnt="6">
        <dgm:presLayoutVars>
          <dgm:bulletEnabled val="1"/>
        </dgm:presLayoutVars>
      </dgm:prSet>
      <dgm:spPr/>
    </dgm:pt>
    <dgm:pt modelId="{310ECAB2-3510-4EF8-98EE-ACEF972FA9A9}" type="pres">
      <dgm:prSet presAssocID="{48DD9DF5-6E75-4C7C-8922-AF78D0C603D9}" presName="sibTrans" presStyleCnt="0"/>
      <dgm:spPr/>
    </dgm:pt>
    <dgm:pt modelId="{D9924CA3-6E94-4E6C-A055-0ECDBE8455A6}" type="pres">
      <dgm:prSet presAssocID="{969B6CE7-2C43-4B6D-9431-F1580CD9C499}" presName="node" presStyleLbl="node1" presStyleIdx="1" presStyleCnt="6">
        <dgm:presLayoutVars>
          <dgm:bulletEnabled val="1"/>
        </dgm:presLayoutVars>
      </dgm:prSet>
      <dgm:spPr/>
    </dgm:pt>
    <dgm:pt modelId="{FAF66015-16EE-4B2B-A162-96D4445C037D}" type="pres">
      <dgm:prSet presAssocID="{F7342334-E2F3-4465-B571-00B546FE716C}" presName="sibTrans" presStyleCnt="0"/>
      <dgm:spPr/>
    </dgm:pt>
    <dgm:pt modelId="{DCBF1AF9-D654-4817-9971-3DD4C5910242}" type="pres">
      <dgm:prSet presAssocID="{645AE01E-3FE6-4013-B438-6B381C079D52}" presName="node" presStyleLbl="node1" presStyleIdx="2" presStyleCnt="6">
        <dgm:presLayoutVars>
          <dgm:bulletEnabled val="1"/>
        </dgm:presLayoutVars>
      </dgm:prSet>
      <dgm:spPr/>
    </dgm:pt>
    <dgm:pt modelId="{DFAAED7E-1C9D-4B95-A236-9DF6CB7794BB}" type="pres">
      <dgm:prSet presAssocID="{EE203E3C-2456-4DC1-8F55-CECD4DCBE1AF}" presName="sibTrans" presStyleCnt="0"/>
      <dgm:spPr/>
    </dgm:pt>
    <dgm:pt modelId="{5A3D5BBC-32FC-453E-99DD-44154919307F}" type="pres">
      <dgm:prSet presAssocID="{EBDE9DA9-2462-4B3B-A1A2-472093AFE72A}" presName="node" presStyleLbl="node1" presStyleIdx="3" presStyleCnt="6">
        <dgm:presLayoutVars>
          <dgm:bulletEnabled val="1"/>
        </dgm:presLayoutVars>
      </dgm:prSet>
      <dgm:spPr/>
    </dgm:pt>
    <dgm:pt modelId="{63AE8CA0-D590-4480-AF9C-ED72923C908C}" type="pres">
      <dgm:prSet presAssocID="{D59DD7FC-4985-41AD-83FF-D3B20CBE8BB8}" presName="sibTrans" presStyleCnt="0"/>
      <dgm:spPr/>
    </dgm:pt>
    <dgm:pt modelId="{282955FA-E2A4-4BBF-8D87-E94814084086}" type="pres">
      <dgm:prSet presAssocID="{750CF7DF-99CA-49FD-905F-597E94D219DD}" presName="node" presStyleLbl="node1" presStyleIdx="4" presStyleCnt="6">
        <dgm:presLayoutVars>
          <dgm:bulletEnabled val="1"/>
        </dgm:presLayoutVars>
      </dgm:prSet>
      <dgm:spPr/>
    </dgm:pt>
    <dgm:pt modelId="{3A51A64C-C60E-491A-AFE1-4D6694B06582}" type="pres">
      <dgm:prSet presAssocID="{210917DF-C283-4123-87E1-23BEBBBF9DE9}" presName="sibTrans" presStyleCnt="0"/>
      <dgm:spPr/>
    </dgm:pt>
    <dgm:pt modelId="{211DBF5D-B9E5-4CB2-9B22-F6F3A8BB5AD3}" type="pres">
      <dgm:prSet presAssocID="{9ABB0ADE-BB39-45BA-A581-028A6758CC64}" presName="node" presStyleLbl="node1" presStyleIdx="5" presStyleCnt="6">
        <dgm:presLayoutVars>
          <dgm:bulletEnabled val="1"/>
        </dgm:presLayoutVars>
      </dgm:prSet>
      <dgm:spPr/>
    </dgm:pt>
  </dgm:ptLst>
  <dgm:cxnLst>
    <dgm:cxn modelId="{E1A6BC1C-85C4-4ECD-8484-99356DB700A6}" type="presOf" srcId="{9ABB0ADE-BB39-45BA-A581-028A6758CC64}" destId="{211DBF5D-B9E5-4CB2-9B22-F6F3A8BB5AD3}" srcOrd="0" destOrd="0" presId="urn:microsoft.com/office/officeart/2005/8/layout/default"/>
    <dgm:cxn modelId="{DBB48E27-68E1-42B1-B47F-97C390A1C88F}" srcId="{5BCD552E-B2AB-4D43-9724-9664D88ABEDC}" destId="{E23100C4-E5F2-432D-B5BE-D0AE2D867303}" srcOrd="0" destOrd="0" parTransId="{4F9F1CD0-4694-426A-8108-4CE57187769C}" sibTransId="{48DD9DF5-6E75-4C7C-8922-AF78D0C603D9}"/>
    <dgm:cxn modelId="{47D6A935-7A95-4C0D-AAF2-7A6D416CE52C}" srcId="{969B6CE7-2C43-4B6D-9431-F1580CD9C499}" destId="{E3D60330-E27E-45C2-B8CB-865B3D6C4F70}" srcOrd="0" destOrd="0" parTransId="{A0CB9670-8042-4DD7-AD3A-8B36913BBE0E}" sibTransId="{B6612148-0DFA-4191-9FFE-313B02DF5FE1}"/>
    <dgm:cxn modelId="{32E6B048-E1BF-46B9-80F3-D57A7E91899A}" srcId="{645AE01E-3FE6-4013-B438-6B381C079D52}" destId="{3A25589C-EC56-4EE9-9DAB-863301B048ED}" srcOrd="0" destOrd="0" parTransId="{2AEEEFE8-6DD6-4D33-8660-2A117B92917B}" sibTransId="{B3AC827B-0764-45DF-879F-4277AE747516}"/>
    <dgm:cxn modelId="{299DFD48-E118-46ED-8DD8-81CC440C569F}" type="presOf" srcId="{969B6CE7-2C43-4B6D-9431-F1580CD9C499}" destId="{D9924CA3-6E94-4E6C-A055-0ECDBE8455A6}" srcOrd="0" destOrd="0" presId="urn:microsoft.com/office/officeart/2005/8/layout/default"/>
    <dgm:cxn modelId="{C81AF86E-869E-491F-9F32-F40178275103}" srcId="{5BCD552E-B2AB-4D43-9724-9664D88ABEDC}" destId="{9ABB0ADE-BB39-45BA-A581-028A6758CC64}" srcOrd="5" destOrd="0" parTransId="{AE4261C6-3D4D-4609-B5B6-7FAEEC61F326}" sibTransId="{E77976D3-B913-47AD-AC1B-29248D6B2BF7}"/>
    <dgm:cxn modelId="{119A7D50-DB47-4DD7-908F-9AF9D2E5663F}" type="presOf" srcId="{5BCD552E-B2AB-4D43-9724-9664D88ABEDC}" destId="{6362E8EC-1ABD-4FCE-B159-6C0409664F98}" srcOrd="0" destOrd="0" presId="urn:microsoft.com/office/officeart/2005/8/layout/default"/>
    <dgm:cxn modelId="{AD5AC952-03B6-48BA-B94E-2DDF65193171}" type="presOf" srcId="{EBDE9DA9-2462-4B3B-A1A2-472093AFE72A}" destId="{5A3D5BBC-32FC-453E-99DD-44154919307F}" srcOrd="0" destOrd="0" presId="urn:microsoft.com/office/officeart/2005/8/layout/default"/>
    <dgm:cxn modelId="{9D9F7A73-BDD7-476C-A8DA-ED5A5916BC96}" srcId="{5BCD552E-B2AB-4D43-9724-9664D88ABEDC}" destId="{969B6CE7-2C43-4B6D-9431-F1580CD9C499}" srcOrd="1" destOrd="0" parTransId="{8D36E1B5-E58F-4E80-A4C4-C9B93A746F0C}" sibTransId="{F7342334-E2F3-4465-B571-00B546FE716C}"/>
    <dgm:cxn modelId="{E427798C-1609-4EC2-AAB6-5BE96CE2BC79}" type="presOf" srcId="{3A25589C-EC56-4EE9-9DAB-863301B048ED}" destId="{DCBF1AF9-D654-4817-9971-3DD4C5910242}" srcOrd="0" destOrd="1" presId="urn:microsoft.com/office/officeart/2005/8/layout/default"/>
    <dgm:cxn modelId="{FBF51AB0-2228-4310-B6DC-87E92407671D}" type="presOf" srcId="{750CF7DF-99CA-49FD-905F-597E94D219DD}" destId="{282955FA-E2A4-4BBF-8D87-E94814084086}" srcOrd="0" destOrd="0" presId="urn:microsoft.com/office/officeart/2005/8/layout/default"/>
    <dgm:cxn modelId="{1EA014B7-1FD9-4C73-9DEF-5BE8025438FC}" type="presOf" srcId="{645AE01E-3FE6-4013-B438-6B381C079D52}" destId="{DCBF1AF9-D654-4817-9971-3DD4C5910242}" srcOrd="0" destOrd="0" presId="urn:microsoft.com/office/officeart/2005/8/layout/default"/>
    <dgm:cxn modelId="{1A94A8B8-4B9A-4438-B458-02335CF846BF}" srcId="{5BCD552E-B2AB-4D43-9724-9664D88ABEDC}" destId="{750CF7DF-99CA-49FD-905F-597E94D219DD}" srcOrd="4" destOrd="0" parTransId="{4556C707-4977-4E97-B51F-AF744211945B}" sibTransId="{210917DF-C283-4123-87E1-23BEBBBF9DE9}"/>
    <dgm:cxn modelId="{911903C1-F773-4C05-95DA-C48208E21B18}" srcId="{5BCD552E-B2AB-4D43-9724-9664D88ABEDC}" destId="{EBDE9DA9-2462-4B3B-A1A2-472093AFE72A}" srcOrd="3" destOrd="0" parTransId="{C3C15147-1BA4-4671-B718-FC9C2809DB48}" sibTransId="{D59DD7FC-4985-41AD-83FF-D3B20CBE8BB8}"/>
    <dgm:cxn modelId="{A3FEFECC-824E-4DDF-A766-24911F8C08CA}" type="presOf" srcId="{17AF80D9-E265-4A64-BD72-C4581CCEE189}" destId="{211DBF5D-B9E5-4CB2-9B22-F6F3A8BB5AD3}" srcOrd="0" destOrd="1" presId="urn:microsoft.com/office/officeart/2005/8/layout/default"/>
    <dgm:cxn modelId="{1E69B7D0-F075-4C49-B6E5-E949C190C0F5}" srcId="{5BCD552E-B2AB-4D43-9724-9664D88ABEDC}" destId="{645AE01E-3FE6-4013-B438-6B381C079D52}" srcOrd="2" destOrd="0" parTransId="{B778A3D6-C34B-4DAC-A899-07343F43B85A}" sibTransId="{EE203E3C-2456-4DC1-8F55-CECD4DCBE1AF}"/>
    <dgm:cxn modelId="{D29654D3-0775-4741-851A-DD6283D3CCEC}" type="presOf" srcId="{E3D60330-E27E-45C2-B8CB-865B3D6C4F70}" destId="{D9924CA3-6E94-4E6C-A055-0ECDBE8455A6}" srcOrd="0" destOrd="1" presId="urn:microsoft.com/office/officeart/2005/8/layout/default"/>
    <dgm:cxn modelId="{52BB7FD8-A3F0-4AB1-A82C-5F7DE131E509}" srcId="{9ABB0ADE-BB39-45BA-A581-028A6758CC64}" destId="{17AF80D9-E265-4A64-BD72-C4581CCEE189}" srcOrd="0" destOrd="0" parTransId="{FF783308-26DB-4F37-B5DB-CC96CDDC080C}" sibTransId="{C6B8DC65-1221-4692-AC88-5CB9CEC0CA69}"/>
    <dgm:cxn modelId="{A7E6E2FC-84CA-49D6-8FB4-6A00FCD635DA}" type="presOf" srcId="{E23100C4-E5F2-432D-B5BE-D0AE2D867303}" destId="{19469657-684B-4879-BEB3-DD46773B69C8}" srcOrd="0" destOrd="0" presId="urn:microsoft.com/office/officeart/2005/8/layout/default"/>
    <dgm:cxn modelId="{E8E3649E-7ADB-41FB-B288-AF3042613C06}" type="presParOf" srcId="{6362E8EC-1ABD-4FCE-B159-6C0409664F98}" destId="{19469657-684B-4879-BEB3-DD46773B69C8}" srcOrd="0" destOrd="0" presId="urn:microsoft.com/office/officeart/2005/8/layout/default"/>
    <dgm:cxn modelId="{921C83F8-E47C-4889-AABF-B5D8C92B74EF}" type="presParOf" srcId="{6362E8EC-1ABD-4FCE-B159-6C0409664F98}" destId="{310ECAB2-3510-4EF8-98EE-ACEF972FA9A9}" srcOrd="1" destOrd="0" presId="urn:microsoft.com/office/officeart/2005/8/layout/default"/>
    <dgm:cxn modelId="{F9FDDB1A-D8BF-4D44-A502-B039C61271FA}" type="presParOf" srcId="{6362E8EC-1ABD-4FCE-B159-6C0409664F98}" destId="{D9924CA3-6E94-4E6C-A055-0ECDBE8455A6}" srcOrd="2" destOrd="0" presId="urn:microsoft.com/office/officeart/2005/8/layout/default"/>
    <dgm:cxn modelId="{C27C2395-D5C8-45E3-8CDB-5F3F53834B47}" type="presParOf" srcId="{6362E8EC-1ABD-4FCE-B159-6C0409664F98}" destId="{FAF66015-16EE-4B2B-A162-96D4445C037D}" srcOrd="3" destOrd="0" presId="urn:microsoft.com/office/officeart/2005/8/layout/default"/>
    <dgm:cxn modelId="{0BF45D97-C21D-4018-AA18-2A17F7E0F9E0}" type="presParOf" srcId="{6362E8EC-1ABD-4FCE-B159-6C0409664F98}" destId="{DCBF1AF9-D654-4817-9971-3DD4C5910242}" srcOrd="4" destOrd="0" presId="urn:microsoft.com/office/officeart/2005/8/layout/default"/>
    <dgm:cxn modelId="{D730AF75-671A-4DD9-A1F0-34F2C5F29AD4}" type="presParOf" srcId="{6362E8EC-1ABD-4FCE-B159-6C0409664F98}" destId="{DFAAED7E-1C9D-4B95-A236-9DF6CB7794BB}" srcOrd="5" destOrd="0" presId="urn:microsoft.com/office/officeart/2005/8/layout/default"/>
    <dgm:cxn modelId="{19252AED-EEDE-4258-9497-B2AC4F315E86}" type="presParOf" srcId="{6362E8EC-1ABD-4FCE-B159-6C0409664F98}" destId="{5A3D5BBC-32FC-453E-99DD-44154919307F}" srcOrd="6" destOrd="0" presId="urn:microsoft.com/office/officeart/2005/8/layout/default"/>
    <dgm:cxn modelId="{5F20AD48-D817-4920-A268-B6D0115BBB0C}" type="presParOf" srcId="{6362E8EC-1ABD-4FCE-B159-6C0409664F98}" destId="{63AE8CA0-D590-4480-AF9C-ED72923C908C}" srcOrd="7" destOrd="0" presId="urn:microsoft.com/office/officeart/2005/8/layout/default"/>
    <dgm:cxn modelId="{87513394-D1CD-4754-96D2-AEA4FD1D15C4}" type="presParOf" srcId="{6362E8EC-1ABD-4FCE-B159-6C0409664F98}" destId="{282955FA-E2A4-4BBF-8D87-E94814084086}" srcOrd="8" destOrd="0" presId="urn:microsoft.com/office/officeart/2005/8/layout/default"/>
    <dgm:cxn modelId="{5376EFE4-978C-418D-B032-CBB2CCC009FD}" type="presParOf" srcId="{6362E8EC-1ABD-4FCE-B159-6C0409664F98}" destId="{3A51A64C-C60E-491A-AFE1-4D6694B06582}" srcOrd="9" destOrd="0" presId="urn:microsoft.com/office/officeart/2005/8/layout/default"/>
    <dgm:cxn modelId="{B153B10D-68E4-4205-9A20-EF4D64061CE3}" type="presParOf" srcId="{6362E8EC-1ABD-4FCE-B159-6C0409664F98}" destId="{211DBF5D-B9E5-4CB2-9B22-F6F3A8BB5AD3}"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69657-684B-4879-BEB3-DD46773B69C8}">
      <dsp:nvSpPr>
        <dsp:cNvPr id="0" name=""/>
        <dsp:cNvSpPr/>
      </dsp:nvSpPr>
      <dsp:spPr>
        <a:xfrm>
          <a:off x="35682" y="37"/>
          <a:ext cx="1603591" cy="96215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defRPr b="1"/>
          </a:pPr>
          <a:r>
            <a:rPr lang="en-US" sz="1200" kern="1200"/>
            <a:t>Executive Summary</a:t>
          </a:r>
        </a:p>
      </dsp:txBody>
      <dsp:txXfrm>
        <a:off x="35682" y="37"/>
        <a:ext cx="1603591" cy="962154"/>
      </dsp:txXfrm>
    </dsp:sp>
    <dsp:sp modelId="{D9924CA3-6E94-4E6C-A055-0ECDBE8455A6}">
      <dsp:nvSpPr>
        <dsp:cNvPr id="0" name=""/>
        <dsp:cNvSpPr/>
      </dsp:nvSpPr>
      <dsp:spPr>
        <a:xfrm>
          <a:off x="1799632" y="37"/>
          <a:ext cx="1603591" cy="96215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Data collection methodology:</a:t>
          </a:r>
        </a:p>
        <a:p>
          <a:pPr marL="57150" lvl="1" indent="-57150" algn="l" defTabSz="400050">
            <a:lnSpc>
              <a:spcPct val="90000"/>
            </a:lnSpc>
            <a:spcBef>
              <a:spcPct val="0"/>
            </a:spcBef>
            <a:spcAft>
              <a:spcPct val="15000"/>
            </a:spcAft>
            <a:buChar char="•"/>
          </a:pPr>
          <a:r>
            <a:rPr lang="en-US" sz="900" kern="1200"/>
            <a:t>Data was collected using SpaceX API and web scraping from Wikipedia. </a:t>
          </a:r>
        </a:p>
      </dsp:txBody>
      <dsp:txXfrm>
        <a:off x="1799632" y="37"/>
        <a:ext cx="1603591" cy="962154"/>
      </dsp:txXfrm>
    </dsp:sp>
    <dsp:sp modelId="{DCBF1AF9-D654-4817-9971-3DD4C5910242}">
      <dsp:nvSpPr>
        <dsp:cNvPr id="0" name=""/>
        <dsp:cNvSpPr/>
      </dsp:nvSpPr>
      <dsp:spPr>
        <a:xfrm>
          <a:off x="35682" y="1122551"/>
          <a:ext cx="1603591" cy="96215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data wrangling</a:t>
          </a:r>
        </a:p>
        <a:p>
          <a:pPr marL="57150" lvl="1" indent="-57150" algn="l" defTabSz="400050">
            <a:lnSpc>
              <a:spcPct val="90000"/>
            </a:lnSpc>
            <a:spcBef>
              <a:spcPct val="0"/>
            </a:spcBef>
            <a:spcAft>
              <a:spcPct val="15000"/>
            </a:spcAft>
            <a:buChar char="•"/>
          </a:pPr>
          <a:r>
            <a:rPr lang="en-US" sz="900" kern="1200"/>
            <a:t>One-hot encoding was applied to categorical features</a:t>
          </a:r>
        </a:p>
      </dsp:txBody>
      <dsp:txXfrm>
        <a:off x="35682" y="1122551"/>
        <a:ext cx="1603591" cy="962154"/>
      </dsp:txXfrm>
    </dsp:sp>
    <dsp:sp modelId="{5A3D5BBC-32FC-453E-99DD-44154919307F}">
      <dsp:nvSpPr>
        <dsp:cNvPr id="0" name=""/>
        <dsp:cNvSpPr/>
      </dsp:nvSpPr>
      <dsp:spPr>
        <a:xfrm>
          <a:off x="1799632" y="1122551"/>
          <a:ext cx="1603591" cy="96215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defRPr b="1"/>
          </a:pPr>
          <a:r>
            <a:rPr lang="en-US" sz="1200" kern="1200"/>
            <a:t>Perform exploratory data analysis (EDA) using visualization and SQL</a:t>
          </a:r>
        </a:p>
      </dsp:txBody>
      <dsp:txXfrm>
        <a:off x="1799632" y="1122551"/>
        <a:ext cx="1603591" cy="962154"/>
      </dsp:txXfrm>
    </dsp:sp>
    <dsp:sp modelId="{282955FA-E2A4-4BBF-8D87-E94814084086}">
      <dsp:nvSpPr>
        <dsp:cNvPr id="0" name=""/>
        <dsp:cNvSpPr/>
      </dsp:nvSpPr>
      <dsp:spPr>
        <a:xfrm>
          <a:off x="35682" y="2245065"/>
          <a:ext cx="1603591" cy="96215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defRPr b="1"/>
          </a:pPr>
          <a:r>
            <a:rPr lang="en-US" sz="1200" kern="1200"/>
            <a:t>Perform interactive visual analytics using Folium and Plotly Dash</a:t>
          </a:r>
        </a:p>
      </dsp:txBody>
      <dsp:txXfrm>
        <a:off x="35682" y="2245065"/>
        <a:ext cx="1603591" cy="962154"/>
      </dsp:txXfrm>
    </dsp:sp>
    <dsp:sp modelId="{211DBF5D-B9E5-4CB2-9B22-F6F3A8BB5AD3}">
      <dsp:nvSpPr>
        <dsp:cNvPr id="0" name=""/>
        <dsp:cNvSpPr/>
      </dsp:nvSpPr>
      <dsp:spPr>
        <a:xfrm>
          <a:off x="1799632" y="2245065"/>
          <a:ext cx="1603591" cy="962154"/>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defRPr b="1"/>
          </a:pPr>
          <a:r>
            <a:rPr lang="en-US" sz="1200" kern="1200"/>
            <a:t>Perform predictive analysis using classification models</a:t>
          </a:r>
        </a:p>
        <a:p>
          <a:pPr marL="57150" lvl="1" indent="-57150" algn="l" defTabSz="400050">
            <a:lnSpc>
              <a:spcPct val="90000"/>
            </a:lnSpc>
            <a:spcBef>
              <a:spcPct val="0"/>
            </a:spcBef>
            <a:spcAft>
              <a:spcPct val="15000"/>
            </a:spcAft>
            <a:buChar char="•"/>
          </a:pPr>
          <a:r>
            <a:rPr lang="en-US" sz="900" kern="1200"/>
            <a:t>How to build, tune, evaluate classification models</a:t>
          </a:r>
        </a:p>
      </dsp:txBody>
      <dsp:txXfrm>
        <a:off x="1799632" y="2245065"/>
        <a:ext cx="1603591" cy="9621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4"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2C36AF9D-A911-994B-90EA-013D4CDA5604}"/>
              </a:ext>
            </a:extLst>
          </p:cNvPr>
          <p:cNvSpPr txBox="1"/>
          <p:nvPr/>
        </p:nvSpPr>
        <p:spPr>
          <a:xfrm>
            <a:off x="3794873" y="5372427"/>
            <a:ext cx="2541483" cy="373280"/>
          </a:xfrm>
          <a:prstGeom prst="rect">
            <a:avLst/>
          </a:prstGeom>
          <a:noFill/>
        </p:spPr>
        <p:txBody>
          <a:bodyPr wrap="square" lIns="91440" tIns="45720" rIns="91440" bIns="45720" rtlCol="0" anchor="t">
            <a:spAutoFit/>
          </a:bodyPr>
          <a:lstStyle/>
          <a:p>
            <a:pPr defTabSz="923544">
              <a:spcAft>
                <a:spcPts val="600"/>
              </a:spcAft>
            </a:pPr>
            <a:r>
              <a:rPr lang="en-US" sz="1818" kern="1200" dirty="0">
                <a:solidFill>
                  <a:schemeClr val="bg2"/>
                </a:solidFill>
                <a:latin typeface="Abadi"/>
                <a:ea typeface="+mn-ea"/>
                <a:cs typeface="+mn-cs"/>
              </a:rPr>
              <a:t>Karunashree Nagaraj </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2"/>
          <a:stretch>
            <a:fillRect/>
          </a:stretch>
        </p:blipFill>
        <p:spPr>
          <a:xfrm>
            <a:off x="3794873" y="1112293"/>
            <a:ext cx="2126597" cy="635909"/>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2">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16">
            <a:extLst>
              <a:ext uri="{FF2B5EF4-FFF2-40B4-BE49-F238E27FC236}">
                <a16:creationId xmlns:a16="http://schemas.microsoft.com/office/drawing/2014/main" id="{2EEEBBCF-2738-42F5-ABD6-9881760263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8" name="Oval 17">
              <a:extLst>
                <a:ext uri="{FF2B5EF4-FFF2-40B4-BE49-F238E27FC236}">
                  <a16:creationId xmlns:a16="http://schemas.microsoft.com/office/drawing/2014/main" id="{8BFC0AF3-A22A-4B9E-9BBE-06CEA5C6C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3F06202-3837-419A-A87F-1DC63E427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8807D28-5DC1-4DAA-AE26-C6ECB3736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AE51F5-8D05-42B8-AB92-06F38F330E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A1E4EBF-44BC-4352-B089-A5147758F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B4D6D7-8203-4D69-A752-16AB700D7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2A665A13-3129-46DF-B847-F273F3E96BE6}"/>
              </a:ext>
            </a:extLst>
          </p:cNvPr>
          <p:cNvSpPr txBox="1">
            <a:spLocks/>
          </p:cNvSpPr>
          <p:nvPr/>
        </p:nvSpPr>
        <p:spPr>
          <a:xfrm>
            <a:off x="630936" y="630935"/>
            <a:ext cx="5867716" cy="305002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Data Wrangling</a:t>
            </a:r>
          </a:p>
        </p:txBody>
      </p:sp>
      <p:sp>
        <p:nvSpPr>
          <p:cNvPr id="25" name="Rectangle 24">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6" name="Straight Connector 35">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rotWithShape="1">
          <a:blip r:embed="rId2"/>
          <a:srcRect r="25752" b="3"/>
          <a:stretch/>
        </p:blipFill>
        <p:spPr>
          <a:xfrm>
            <a:off x="6828955" y="972049"/>
            <a:ext cx="4651794" cy="4651794"/>
          </a:xfrm>
          <a:prstGeom prst="rect">
            <a:avLst/>
          </a:prstGeom>
        </p:spPr>
      </p:pic>
      <p:grpSp>
        <p:nvGrpSpPr>
          <p:cNvPr id="41" name="Group 40">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42" name="Straight Connector 41">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3952890"/>
            <a:ext cx="5867720" cy="2223517"/>
          </a:xfrm>
          <a:prstGeom prst="rect">
            <a:avLst/>
          </a:prstGeom>
          <a:noFill/>
        </p:spPr>
        <p:txBody>
          <a:bodyPr vert="horz" lIns="91440" tIns="45720" rIns="91440" bIns="45720" rtlCol="0" anchor="t">
            <a:normAutofit/>
          </a:bodyPr>
          <a:lstStyle/>
          <a:p>
            <a:r>
              <a:rPr lang="en-US" sz="1800">
                <a:solidFill>
                  <a:schemeClr val="bg1"/>
                </a:solidFill>
              </a:rPr>
              <a:t>We performed exploratory data analysis and determined the training labels.</a:t>
            </a:r>
          </a:p>
          <a:p>
            <a:r>
              <a:rPr lang="en-US" sz="1800">
                <a:solidFill>
                  <a:schemeClr val="bg1"/>
                </a:solidFill>
              </a:rPr>
              <a:t>We calculated the number of launches at each site, and the number and occurrence of each orbits</a:t>
            </a:r>
          </a:p>
          <a:p>
            <a:r>
              <a:rPr lang="en-US" sz="1800">
                <a:solidFill>
                  <a:schemeClr val="bg1"/>
                </a:solidFill>
              </a:rPr>
              <a:t>We created landing outcome label from outcome column and exported the results to csv.</a:t>
            </a:r>
          </a:p>
          <a:p>
            <a:pPr marL="0"/>
            <a:endParaRPr lang="en-US" sz="1800">
              <a:solidFill>
                <a:schemeClr val="bg1"/>
              </a:solidFill>
            </a:endParaRPr>
          </a:p>
          <a:p>
            <a:endParaRPr lang="en-US" sz="1800">
              <a:solidFill>
                <a:schemeClr val="bg1"/>
              </a:solidFill>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10</a:t>
            </a:fld>
            <a:endParaRPr lang="en-US" sz="1200">
              <a:solidFill>
                <a:schemeClr val="bg1"/>
              </a:solidFill>
              <a:latin typeface="Calibri" panose="020F0502020204030204"/>
            </a:endParaRP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17">
            <a:extLst>
              <a:ext uri="{FF2B5EF4-FFF2-40B4-BE49-F238E27FC236}">
                <a16:creationId xmlns:a16="http://schemas.microsoft.com/office/drawing/2014/main" id="{28449A4E-099C-4A27-B5F9-A23BA959C5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1" name="Oval 18">
              <a:extLst>
                <a:ext uri="{FF2B5EF4-FFF2-40B4-BE49-F238E27FC236}">
                  <a16:creationId xmlns:a16="http://schemas.microsoft.com/office/drawing/2014/main" id="{FEA46559-86B7-4A50-8B9E-1F8743A99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9">
              <a:extLst>
                <a:ext uri="{FF2B5EF4-FFF2-40B4-BE49-F238E27FC236}">
                  <a16:creationId xmlns:a16="http://schemas.microsoft.com/office/drawing/2014/main" id="{FF86CE58-421A-4495-BE0B-CB3A9073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20">
              <a:extLst>
                <a:ext uri="{FF2B5EF4-FFF2-40B4-BE49-F238E27FC236}">
                  <a16:creationId xmlns:a16="http://schemas.microsoft.com/office/drawing/2014/main" id="{975E152A-BA69-45ED-91D1-A6432FF19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1">
              <a:extLst>
                <a:ext uri="{FF2B5EF4-FFF2-40B4-BE49-F238E27FC236}">
                  <a16:creationId xmlns:a16="http://schemas.microsoft.com/office/drawing/2014/main" id="{2A63A0D2-3D76-494E-A488-85B5F127A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22">
              <a:extLst>
                <a:ext uri="{FF2B5EF4-FFF2-40B4-BE49-F238E27FC236}">
                  <a16:creationId xmlns:a16="http://schemas.microsoft.com/office/drawing/2014/main" id="{65999343-647D-4014-BE86-875720100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3">
              <a:extLst>
                <a:ext uri="{FF2B5EF4-FFF2-40B4-BE49-F238E27FC236}">
                  <a16:creationId xmlns:a16="http://schemas.microsoft.com/office/drawing/2014/main" id="{4B274604-C7C6-42A2-81E5-36116349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D9E97D81-A978-4758-8A93-47C19B104075}"/>
              </a:ext>
            </a:extLst>
          </p:cNvPr>
          <p:cNvSpPr txBox="1">
            <a:spLocks/>
          </p:cNvSpPr>
          <p:nvPr/>
        </p:nvSpPr>
        <p:spPr>
          <a:xfrm>
            <a:off x="630936" y="630935"/>
            <a:ext cx="5867716" cy="3050025"/>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EDA with Data Visualization</a:t>
            </a:r>
          </a:p>
        </p:txBody>
      </p:sp>
      <p:sp>
        <p:nvSpPr>
          <p:cNvPr id="57"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rotWithShape="1">
          <a:blip r:embed="rId2"/>
          <a:srcRect l="5162" r="20539" b="1"/>
          <a:stretch/>
        </p:blipFill>
        <p:spPr>
          <a:xfrm>
            <a:off x="7882454" y="706171"/>
            <a:ext cx="3588334" cy="2668326"/>
          </a:xfrm>
          <a:prstGeom prst="rect">
            <a:avLst/>
          </a:prstGeom>
        </p:spPr>
      </p:pic>
      <p:grpSp>
        <p:nvGrpSpPr>
          <p:cNvPr id="34" name="Group 33">
            <a:extLst>
              <a:ext uri="{FF2B5EF4-FFF2-40B4-BE49-F238E27FC236}">
                <a16:creationId xmlns:a16="http://schemas.microsoft.com/office/drawing/2014/main" id="{7FED0D69-E6B9-492B-BD5A-1240229A7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734301" y="850149"/>
            <a:ext cx="304800" cy="429768"/>
            <a:chOff x="215328" y="-46937"/>
            <a:chExt cx="304800" cy="2773841"/>
          </a:xfrm>
        </p:grpSpPr>
        <p:cxnSp>
          <p:nvCxnSpPr>
            <p:cNvPr id="35" name="Straight Connector 34">
              <a:extLst>
                <a:ext uri="{FF2B5EF4-FFF2-40B4-BE49-F238E27FC236}">
                  <a16:creationId xmlns:a16="http://schemas.microsoft.com/office/drawing/2014/main" id="{927C24B3-51A8-498B-8982-0674499F22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35">
              <a:extLst>
                <a:ext uri="{FF2B5EF4-FFF2-40B4-BE49-F238E27FC236}">
                  <a16:creationId xmlns:a16="http://schemas.microsoft.com/office/drawing/2014/main" id="{901891B9-DBE9-4307-95A8-8DC5F7F2C9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7DA2285-475D-4EAF-9A41-103CC1E264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A1D1C0-1FF7-42FB-8276-2CC96FA6A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41">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3952890"/>
            <a:ext cx="5867720" cy="2305002"/>
          </a:xfrm>
          <a:prstGeom prst="rect">
            <a:avLst/>
          </a:prstGeom>
          <a:noFill/>
        </p:spPr>
        <p:txBody>
          <a:bodyPr vert="horz" lIns="91440" tIns="45720" rIns="91440" bIns="45720" rtlCol="0" anchor="t">
            <a:normAutofit/>
          </a:bodyPr>
          <a:lstStyle/>
          <a:p>
            <a:pPr>
              <a:spcBef>
                <a:spcPts val="1400"/>
              </a:spcBef>
            </a:pPr>
            <a:r>
              <a:rPr lang="en-US" sz="1800">
                <a:solidFill>
                  <a:schemeClr val="bg1"/>
                </a:solidFill>
              </a:rPr>
              <a:t>We explored the data by visualizing the relationship between flight number and launch Site, payload and launch site, success rate of each orbit type, flight number and orbit type, the launch success yearly trend. </a:t>
            </a:r>
          </a:p>
          <a:p>
            <a:endParaRPr lang="en-US" sz="1800">
              <a:solidFill>
                <a:schemeClr val="bg1"/>
              </a:solidFill>
            </a:endParaRPr>
          </a:p>
        </p:txBody>
      </p:sp>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rotWithShape="1">
          <a:blip r:embed="rId3"/>
          <a:srcRect l="23214" r="4840" b="1"/>
          <a:stretch/>
        </p:blipFill>
        <p:spPr>
          <a:xfrm>
            <a:off x="7884277" y="3494694"/>
            <a:ext cx="3588334" cy="2668326"/>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11</a:t>
            </a:fld>
            <a:endParaRPr lang="en-US" sz="1200">
              <a:solidFill>
                <a:schemeClr val="bg1"/>
              </a:solidFill>
              <a:latin typeface="+mn-lt"/>
            </a:endParaRP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295400" y="669925"/>
            <a:ext cx="4800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EDA with SQL</a:t>
            </a:r>
          </a:p>
        </p:txBody>
      </p:sp>
      <p:cxnSp>
        <p:nvCxnSpPr>
          <p:cNvPr id="46"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5400" y="2288833"/>
            <a:ext cx="4800600" cy="3711571"/>
          </a:xfrm>
          <a:prstGeom prst="rect">
            <a:avLst/>
          </a:prstGeom>
        </p:spPr>
        <p:txBody>
          <a:bodyPr vert="horz" lIns="91440" tIns="45720" rIns="91440" bIns="45720" rtlCol="0">
            <a:normAutofit/>
          </a:bodyPr>
          <a:lstStyle/>
          <a:p>
            <a:pPr>
              <a:spcBef>
                <a:spcPts val="1400"/>
              </a:spcBef>
            </a:pPr>
            <a:r>
              <a:rPr lang="en-US" sz="1300" dirty="0">
                <a:solidFill>
                  <a:schemeClr val="bg1"/>
                </a:solidFill>
              </a:rPr>
              <a:t>We loaded the SpaceX dataset into a PostgreSQL database without leaving the </a:t>
            </a:r>
            <a:r>
              <a:rPr lang="en-US" sz="1300" dirty="0" err="1">
                <a:solidFill>
                  <a:schemeClr val="bg1"/>
                </a:solidFill>
              </a:rPr>
              <a:t>jupyter</a:t>
            </a:r>
            <a:r>
              <a:rPr lang="en-US" sz="1300" dirty="0">
                <a:solidFill>
                  <a:schemeClr val="bg1"/>
                </a:solidFill>
              </a:rPr>
              <a:t> notebook.</a:t>
            </a:r>
          </a:p>
          <a:p>
            <a:pPr>
              <a:spcBef>
                <a:spcPts val="1400"/>
              </a:spcBef>
            </a:pPr>
            <a:r>
              <a:rPr lang="en-US" sz="1300" dirty="0">
                <a:solidFill>
                  <a:schemeClr val="bg1"/>
                </a:solidFill>
              </a:rPr>
              <a:t>We applied EDA with SQL to get insight from the data. We wrote queries to find out for instance:</a:t>
            </a:r>
          </a:p>
          <a:p>
            <a:pPr lvl="1">
              <a:spcBef>
                <a:spcPts val="1400"/>
              </a:spcBef>
            </a:pPr>
            <a:r>
              <a:rPr lang="en-US" sz="1300" dirty="0">
                <a:solidFill>
                  <a:schemeClr val="bg1"/>
                </a:solidFill>
              </a:rPr>
              <a:t>The names of unique launch sites in the space mission.</a:t>
            </a:r>
          </a:p>
          <a:p>
            <a:pPr lvl="1">
              <a:spcBef>
                <a:spcPts val="1400"/>
              </a:spcBef>
            </a:pPr>
            <a:r>
              <a:rPr lang="en-US" sz="1300" dirty="0">
                <a:solidFill>
                  <a:schemeClr val="bg1"/>
                </a:solidFill>
              </a:rPr>
              <a:t>The total payload mass carried by boosters launched by NASA (CRS)</a:t>
            </a:r>
          </a:p>
          <a:p>
            <a:pPr lvl="1">
              <a:spcBef>
                <a:spcPts val="1400"/>
              </a:spcBef>
            </a:pPr>
            <a:r>
              <a:rPr lang="en-US" sz="1300" dirty="0">
                <a:solidFill>
                  <a:schemeClr val="bg1"/>
                </a:solidFill>
              </a:rPr>
              <a:t>The average payload mass carried by booster version F9 v1.1</a:t>
            </a:r>
          </a:p>
          <a:p>
            <a:pPr lvl="1">
              <a:spcBef>
                <a:spcPts val="1400"/>
              </a:spcBef>
            </a:pPr>
            <a:r>
              <a:rPr lang="en-US" sz="1300" dirty="0">
                <a:solidFill>
                  <a:schemeClr val="bg1"/>
                </a:solidFill>
              </a:rPr>
              <a:t>The total number of successful and failure mission outcomes</a:t>
            </a:r>
          </a:p>
          <a:p>
            <a:pPr lvl="1">
              <a:spcBef>
                <a:spcPts val="1400"/>
              </a:spcBef>
            </a:pPr>
            <a:r>
              <a:rPr lang="en-US" sz="1300" dirty="0">
                <a:solidFill>
                  <a:schemeClr val="bg1"/>
                </a:solidFill>
              </a:rPr>
              <a:t>The failed landing outcomes in drone ship, their booster version and launch site names.</a:t>
            </a:r>
          </a:p>
          <a:p>
            <a:pPr marL="0">
              <a:spcBef>
                <a:spcPts val="1400"/>
              </a:spcBef>
            </a:pPr>
            <a:endParaRPr lang="en-US" sz="1300" dirty="0">
              <a:solidFill>
                <a:schemeClr val="bg1"/>
              </a:solidFill>
            </a:endParaRPr>
          </a:p>
          <a:p>
            <a:pPr marL="0">
              <a:spcBef>
                <a:spcPts val="1400"/>
              </a:spcBef>
            </a:pPr>
            <a:endParaRPr lang="en-US" sz="1300" dirty="0">
              <a:solidFill>
                <a:schemeClr val="bg1"/>
              </a:solidFill>
            </a:endParaRPr>
          </a:p>
          <a:p>
            <a:pPr>
              <a:spcBef>
                <a:spcPts val="1400"/>
              </a:spcBef>
            </a:pPr>
            <a:endParaRPr lang="en-US" sz="1300" dirty="0">
              <a:solidFill>
                <a:schemeClr val="bg1"/>
              </a:solidFill>
            </a:endParaRPr>
          </a:p>
          <a:p>
            <a:endParaRPr lang="en-US" sz="1300" dirty="0">
              <a:solidFill>
                <a:schemeClr val="bg1"/>
              </a:solidFill>
            </a:endParaRPr>
          </a:p>
          <a:p>
            <a:endParaRPr lang="en-US" sz="1300" dirty="0">
              <a:solidFill>
                <a:schemeClr val="bg1"/>
              </a:solidFill>
            </a:endParaRPr>
          </a:p>
          <a:p>
            <a:endParaRPr lang="en-US" sz="1300" dirty="0">
              <a:solidFill>
                <a:schemeClr val="bg1"/>
              </a:solidFill>
            </a:endParaRPr>
          </a:p>
        </p:txBody>
      </p:sp>
      <p:pic>
        <p:nvPicPr>
          <p:cNvPr id="47" name="Picture 6">
            <a:extLst>
              <a:ext uri="{FF2B5EF4-FFF2-40B4-BE49-F238E27FC236}">
                <a16:creationId xmlns:a16="http://schemas.microsoft.com/office/drawing/2014/main" id="{C361FF18-642C-C26D-0AD0-B10C3374A441}"/>
              </a:ext>
            </a:extLst>
          </p:cNvPr>
          <p:cNvPicPr>
            <a:picLocks noChangeAspect="1"/>
          </p:cNvPicPr>
          <p:nvPr/>
        </p:nvPicPr>
        <p:blipFill>
          <a:blip r:embed="rId2"/>
          <a:stretch>
            <a:fillRect/>
          </a:stretch>
        </p:blipFill>
        <p:spPr>
          <a:xfrm>
            <a:off x="7629727" y="2145857"/>
            <a:ext cx="4562263" cy="2566272"/>
          </a:xfrm>
          <a:prstGeom prst="rect">
            <a:avLst/>
          </a:prstGeo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12</a:t>
            </a:fld>
            <a:endParaRPr lang="en-US" sz="1200">
              <a:solidFill>
                <a:srgbClr val="FFFFFF"/>
              </a:solidFill>
              <a:latin typeface="+mn-lt"/>
            </a:endParaRPr>
          </a:p>
        </p:txBody>
      </p:sp>
      <p:cxnSp>
        <p:nvCxnSpPr>
          <p:cNvPr id="48" name="Straight Connector 1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727EFE3-1A4C-7164-651B-7CCD06284A7C}"/>
              </a:ext>
            </a:extLst>
          </p:cNvPr>
          <p:cNvPicPr>
            <a:picLocks noChangeAspect="1"/>
          </p:cNvPicPr>
          <p:nvPr/>
        </p:nvPicPr>
        <p:blipFill rotWithShape="1">
          <a:blip r:embed="rId2">
            <a:alphaModFix/>
          </a:blip>
          <a:srcRect r="25913" b="1"/>
          <a:stretch/>
        </p:blipFill>
        <p:spPr>
          <a:xfrm>
            <a:off x="4283902" y="10"/>
            <a:ext cx="7908098" cy="6857992"/>
          </a:xfrm>
          <a:prstGeom prst="rect">
            <a:avLst/>
          </a:prstGeom>
        </p:spPr>
      </p:pic>
      <p:sp>
        <p:nvSpPr>
          <p:cNvPr id="47" name="Rectangle 46">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DCD96E8-C6B5-B685-55F0-5BB5480FB06A}"/>
              </a:ext>
            </a:extLst>
          </p:cNvPr>
          <p:cNvSpPr txBox="1"/>
          <p:nvPr/>
        </p:nvSpPr>
        <p:spPr>
          <a:xfrm>
            <a:off x="728663" y="1115219"/>
            <a:ext cx="5505449"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a:solidFill>
                  <a:schemeClr val="bg1"/>
                </a:solidFill>
                <a:latin typeface="+mj-lt"/>
                <a:ea typeface="+mj-ea"/>
                <a:cs typeface="+mj-cs"/>
              </a:rPr>
              <a:t>EDA INSIGHTS</a:t>
            </a:r>
          </a:p>
        </p:txBody>
      </p:sp>
      <p:cxnSp>
        <p:nvCxnSpPr>
          <p:cNvPr id="49" name="Straight Connector 48">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7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with medium confidence">
            <a:extLst>
              <a:ext uri="{FF2B5EF4-FFF2-40B4-BE49-F238E27FC236}">
                <a16:creationId xmlns:a16="http://schemas.microsoft.com/office/drawing/2014/main" id="{53A167C0-0A91-4A58-8964-1B36C1D5295C}"/>
              </a:ext>
            </a:extLst>
          </p:cNvPr>
          <p:cNvPicPr>
            <a:picLocks noChangeAspect="1"/>
          </p:cNvPicPr>
          <p:nvPr/>
        </p:nvPicPr>
        <p:blipFill rotWithShape="1">
          <a:blip r:embed="rId2"/>
          <a:srcRect t="8862" r="9090" b="11894"/>
          <a:stretch/>
        </p:blipFill>
        <p:spPr>
          <a:xfrm>
            <a:off x="5859172" y="880110"/>
            <a:ext cx="6295672" cy="5804787"/>
          </a:xfrm>
          <a:prstGeom prst="rect">
            <a:avLst/>
          </a:prstGeom>
        </p:spPr>
      </p:pic>
      <p:sp>
        <p:nvSpPr>
          <p:cNvPr id="24" name="Rectangle 2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a:solidFill>
                  <a:schemeClr val="tx1"/>
                </a:solidFill>
                <a:latin typeface="+mj-lt"/>
                <a:ea typeface="+mj-ea"/>
                <a:cs typeface="+mj-cs"/>
              </a:rPr>
              <a:t>Total Number of Successful and Failure Mission Outcomes</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We used wildcard like ‘%’ to filter for </a:t>
            </a:r>
            <a:r>
              <a:rPr lang="en-US" sz="1700" b="1"/>
              <a:t>WHERE</a:t>
            </a:r>
            <a:r>
              <a:rPr lang="en-US" sz="1700"/>
              <a:t> MissionOutcome was a success or a failure. </a:t>
            </a:r>
          </a:p>
          <a:p>
            <a:pPr>
              <a:spcBef>
                <a:spcPts val="1400"/>
              </a:spcBef>
            </a:pPr>
            <a:endParaRPr lang="en-US" sz="17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solidFill>
                <a:latin typeface="Calibri" panose="020F0502020204030204"/>
              </a:rPr>
              <a:pPr>
                <a:spcAft>
                  <a:spcPts val="600"/>
                </a:spcAft>
                <a:defRPr/>
              </a:pPr>
              <a:t>14</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50264182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28663" y="1422400"/>
            <a:ext cx="4505552"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bg1"/>
                </a:solidFill>
                <a:latin typeface="+mj-lt"/>
                <a:ea typeface="+mj-ea"/>
                <a:cs typeface="+mj-cs"/>
              </a:rPr>
              <a:t>Payload vs. Launch Site</a:t>
            </a:r>
          </a:p>
        </p:txBody>
      </p:sp>
      <p:sp>
        <p:nvSpPr>
          <p:cNvPr id="17" name="Freeform: Shape 16">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6526976" y="4197231"/>
            <a:ext cx="5318564" cy="2182932"/>
          </a:xfrm>
          <a:prstGeom prst="rect">
            <a:avLst/>
          </a:prstGeom>
        </p:spPr>
      </p:pic>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5530421" y="226893"/>
            <a:ext cx="6520065" cy="358310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15</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2277285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631359" y="1179650"/>
            <a:ext cx="10843065" cy="2141505"/>
          </a:xfrm>
          <a:prstGeom prst="rect">
            <a:avLst/>
          </a:prstGeom>
        </p:spPr>
      </p:pic>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16</a:t>
            </a:fld>
            <a:endParaRPr lang="en-US" sz="1200">
              <a:solidFill>
                <a:schemeClr val="bg1"/>
              </a:solidFill>
              <a:latin typeface="+mn-lt"/>
            </a:endParaRPr>
          </a:p>
        </p:txBody>
      </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5304" y="4018143"/>
            <a:ext cx="5549111" cy="2129599"/>
          </a:xfrm>
          <a:prstGeom prst="rect">
            <a:avLst/>
          </a:prstGeom>
          <a:noFill/>
        </p:spPr>
        <p:txBody>
          <a:bodyPr vert="horz" lIns="91440" tIns="45720" rIns="91440" bIns="45720" rtlCol="0" anchor="t">
            <a:normAutofit/>
          </a:bodyPr>
          <a:lstStyle/>
          <a:p>
            <a:pPr>
              <a:spcBef>
                <a:spcPts val="1400"/>
              </a:spcBef>
            </a:pPr>
            <a:r>
              <a:rPr lang="en-US" sz="1800">
                <a:solidFill>
                  <a:schemeClr val="bg1"/>
                </a:solidFill>
              </a:rPr>
              <a:t>From the plot, we found that the larger the flight amount at a launch site, the greater the success rate at a launch site.</a:t>
            </a:r>
          </a:p>
          <a:p>
            <a:pPr>
              <a:spcBef>
                <a:spcPts val="1400"/>
              </a:spcBef>
            </a:pPr>
            <a:endParaRPr lang="en-US" sz="1800">
              <a:solidFill>
                <a:schemeClr val="bg1"/>
              </a:solidFill>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1641752"/>
            <a:ext cx="4391025"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5075537C-CA84-1446-933C-8E9D027F9201}" type="slidenum">
              <a:rPr lang="en-US" sz="4400">
                <a:solidFill>
                  <a:schemeClr val="bg1"/>
                </a:solidFill>
                <a:latin typeface="+mn-lt"/>
              </a:rPr>
              <a:pPr>
                <a:lnSpc>
                  <a:spcPct val="90000"/>
                </a:lnSpc>
                <a:spcAft>
                  <a:spcPts val="600"/>
                </a:spcAft>
                <a:defRPr/>
              </a:pPr>
              <a:t>17</a:t>
            </a:fld>
            <a:endParaRPr lang="en-US" sz="4400">
              <a:solidFill>
                <a:schemeClr val="bg1"/>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3146400"/>
            <a:ext cx="4391025" cy="2454300"/>
          </a:xfrm>
          <a:prstGeom prst="rect">
            <a:avLst/>
          </a:prstGeom>
        </p:spPr>
        <p:txBody>
          <a:bodyPr vert="horz" lIns="91440" tIns="45720" rIns="91440" bIns="45720" rtlCol="0">
            <a:normAutofit/>
          </a:bodyPr>
          <a:lstStyle/>
          <a:p>
            <a:pPr>
              <a:spcBef>
                <a:spcPts val="1400"/>
              </a:spcBef>
            </a:pPr>
            <a:r>
              <a:rPr lang="en-US" sz="2400">
                <a:solidFill>
                  <a:schemeClr val="bg1">
                    <a:alpha val="80000"/>
                  </a:schemeClr>
                </a:solidFill>
              </a:rPr>
              <a:t>From the plot, we can see that ES-L1, GEO, HEO, SSO, VLEO had the most success rate.</a:t>
            </a:r>
          </a:p>
          <a:p>
            <a:pPr>
              <a:spcBef>
                <a:spcPts val="1400"/>
              </a:spcBef>
            </a:pPr>
            <a:endParaRPr lang="en-US" sz="2400">
              <a:solidFill>
                <a:schemeClr val="bg1">
                  <a:alpha val="80000"/>
                </a:schemeClr>
              </a:solidFill>
            </a:endParaRP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rotWithShape="1">
          <a:blip r:embed="rId2"/>
          <a:srcRect r="2223" b="1"/>
          <a:stretch/>
        </p:blipFill>
        <p:spPr>
          <a:xfrm>
            <a:off x="6095999" y="1929842"/>
            <a:ext cx="5260976" cy="295929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20467" y="1397120"/>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0467" y="2891752"/>
            <a:ext cx="4707671" cy="2334517"/>
          </a:xfrm>
          <a:prstGeom prst="rect">
            <a:avLst/>
          </a:prstGeom>
        </p:spPr>
        <p:txBody>
          <a:bodyPr vert="horz" lIns="91440" tIns="45720" rIns="91440" bIns="45720" rtlCol="0">
            <a:normAutofit/>
          </a:bodyPr>
          <a:lstStyle/>
          <a:p>
            <a:pPr>
              <a:spcBef>
                <a:spcPts val="1400"/>
              </a:spcBef>
            </a:pPr>
            <a:r>
              <a:rPr lang="en-US" sz="2000">
                <a:solidFill>
                  <a:schemeClr val="bg1"/>
                </a:solidFill>
              </a:rPr>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000">
              <a:solidFill>
                <a:schemeClr val="bg1"/>
              </a:solidFill>
            </a:endParaRPr>
          </a:p>
          <a:p>
            <a:pPr marL="0">
              <a:spcBef>
                <a:spcPts val="1400"/>
              </a:spcBef>
            </a:pPr>
            <a:endParaRPr lang="en-US" sz="2000">
              <a:solidFill>
                <a:schemeClr val="bg1"/>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5909584" y="1779814"/>
            <a:ext cx="5037433" cy="279218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18</a:t>
            </a:fld>
            <a:endParaRPr lang="en-US" sz="1200">
              <a:solidFill>
                <a:schemeClr val="bg1">
                  <a:lumMod val="50000"/>
                </a:schemeClr>
              </a:solidFill>
              <a:latin typeface="+mn-lt"/>
            </a:endParaRPr>
          </a:p>
        </p:txBody>
      </p:sp>
      <p:sp>
        <p:nvSpPr>
          <p:cNvPr id="48"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4">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72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CDD320-F060-4CF7-AE20-8592F7C9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49AD00-D954-4DA1-88A1-FFCD8F59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544" y="685798"/>
            <a:ext cx="4613397" cy="54863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117605" y="979715"/>
            <a:ext cx="3849274" cy="88144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1600" kern="1200">
                <a:solidFill>
                  <a:schemeClr val="bg1">
                    <a:alpha val="50000"/>
                  </a:schemeClr>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17925" y="2132122"/>
            <a:ext cx="3648635" cy="3564735"/>
          </a:xfrm>
          <a:prstGeom prst="rect">
            <a:avLst/>
          </a:prstGeom>
        </p:spPr>
        <p:txBody>
          <a:bodyPr vert="horz" lIns="91440" tIns="45720" rIns="91440" bIns="45720" rtlCol="0" anchor="t">
            <a:normAutofit/>
          </a:bodyPr>
          <a:lstStyle/>
          <a:p>
            <a:pPr algn="ctr">
              <a:spcBef>
                <a:spcPts val="1400"/>
              </a:spcBef>
            </a:pPr>
            <a:r>
              <a:rPr lang="en-US" sz="2000">
                <a:solidFill>
                  <a:schemeClr val="bg1"/>
                </a:solidFill>
              </a:rPr>
              <a:t>We can observe that with heavy payloads, the successful landing are more for PO, LEO and ISS orbits.</a:t>
            </a:r>
          </a:p>
          <a:p>
            <a:pPr algn="ctr">
              <a:spcBef>
                <a:spcPts val="1400"/>
              </a:spcBef>
            </a:pPr>
            <a:endParaRPr lang="en-US" sz="2000">
              <a:solidFill>
                <a:schemeClr val="bg1"/>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6095999" y="1649187"/>
            <a:ext cx="5428121" cy="26778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900">
                <a:solidFill>
                  <a:schemeClr val="bg1">
                    <a:alpha val="60000"/>
                  </a:schemeClr>
                </a:solidFill>
                <a:latin typeface="+mn-lt"/>
              </a:rPr>
              <a:pPr>
                <a:spcAft>
                  <a:spcPts val="600"/>
                </a:spcAft>
              </a:pPr>
              <a:t>19</a:t>
            </a:fld>
            <a:endParaRPr lang="en-US" sz="900">
              <a:solidFill>
                <a:schemeClr val="bg1">
                  <a:alpha val="6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1" name="Picture 20" descr="People working on ideas">
            <a:extLst>
              <a:ext uri="{FF2B5EF4-FFF2-40B4-BE49-F238E27FC236}">
                <a16:creationId xmlns:a16="http://schemas.microsoft.com/office/drawing/2014/main" id="{C6DD7AD7-7D87-4680-0BA2-99FCA669E687}"/>
              </a:ext>
            </a:extLst>
          </p:cNvPr>
          <p:cNvPicPr>
            <a:picLocks noChangeAspect="1"/>
          </p:cNvPicPr>
          <p:nvPr/>
        </p:nvPicPr>
        <p:blipFill rotWithShape="1">
          <a:blip r:embed="rId3"/>
          <a:srcRect r="4998" b="2"/>
          <a:stretch/>
        </p:blipFill>
        <p:spPr>
          <a:xfrm>
            <a:off x="20" y="10"/>
            <a:ext cx="9947062" cy="6857990"/>
          </a:xfrm>
          <a:prstGeom prst="rect">
            <a:avLst/>
          </a:prstGeom>
        </p:spPr>
      </p:pic>
      <p:sp>
        <p:nvSpPr>
          <p:cNvPr id="27" name="Freeform: Shape 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9" name="Freeform: Shape 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1" name="Freeform: Shape 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6720" y="1045597"/>
            <a:ext cx="3633746" cy="15884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046719" y="2722729"/>
            <a:ext cx="3633747" cy="2700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2</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rotWithShape="1">
          <a:blip r:embed="rId2"/>
          <a:srcRect l="15918" t="1427" r="17416" b="1"/>
          <a:stretch/>
        </p:blipFill>
        <p:spPr>
          <a:xfrm>
            <a:off x="5554934" y="1161288"/>
            <a:ext cx="6265972" cy="4956666"/>
          </a:xfrm>
          <a:prstGeom prst="rect">
            <a:avLst/>
          </a:prstGeom>
        </p:spPr>
      </p:pic>
      <p:sp>
        <p:nvSpPr>
          <p:cNvPr id="25" name="Rectangle 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Launch Success Yearly Trend</a:t>
            </a:r>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From the plot, we can observe that success rate since 2013 kept on increasing till 2020.</a:t>
            </a:r>
          </a:p>
          <a:p>
            <a:pPr>
              <a:spcBef>
                <a:spcPts val="1400"/>
              </a:spcBef>
            </a:pPr>
            <a:endParaRPr lang="en-US" sz="17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20</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06810236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rotWithShape="1">
          <a:blip r:embed="rId2"/>
          <a:srcRect r="28547" b="-2"/>
          <a:stretch/>
        </p:blipFill>
        <p:spPr>
          <a:xfrm>
            <a:off x="6096000" y="1393978"/>
            <a:ext cx="5728289" cy="4531334"/>
          </a:xfrm>
          <a:prstGeom prst="rect">
            <a:avLst/>
          </a:prstGeom>
        </p:spPr>
      </p:pic>
      <p:sp>
        <p:nvSpPr>
          <p:cNvPr id="38" name="Rectangle 3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spcAft>
                <a:spcPts val="600"/>
              </a:spcAft>
              <a:buClrTx/>
              <a:buSzTx/>
              <a:tabLst/>
              <a:defRPr/>
            </a:pPr>
            <a:r>
              <a:rPr kumimoji="0" lang="en-US" sz="2800" b="0" i="0" u="none" strike="noStrike" cap="none" spc="0" normalizeH="0" baseline="0" noProof="0">
                <a:ln>
                  <a:noFill/>
                </a:ln>
                <a:solidFill>
                  <a:schemeClr val="tx1"/>
                </a:solidFill>
                <a:effectLst/>
                <a:uLnTx/>
                <a:uFillTx/>
                <a:latin typeface="+mj-lt"/>
                <a:ea typeface="+mj-ea"/>
                <a:cs typeface="+mj-cs"/>
              </a:rPr>
              <a:t>All Launch Site Names</a:t>
            </a:r>
          </a:p>
        </p:txBody>
      </p:sp>
      <p:sp>
        <p:nvSpPr>
          <p:cNvPr id="40" name="Rectangle 3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We used the key word </a:t>
            </a:r>
            <a:r>
              <a:rPr lang="en-US" sz="1700" b="1"/>
              <a:t>DISTINCT</a:t>
            </a:r>
            <a:r>
              <a:rPr lang="en-US" sz="1700"/>
              <a:t> to show only unique launch sites from the SpaceX data.</a:t>
            </a:r>
          </a:p>
          <a:p>
            <a:pPr>
              <a:spcBef>
                <a:spcPts val="1400"/>
              </a:spcBef>
            </a:pPr>
            <a:endParaRPr lang="en-US" sz="17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21</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91423398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309862" y="4465674"/>
            <a:ext cx="4786138" cy="166399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alpha val="60000"/>
                  </a:schemeClr>
                </a:solidFill>
                <a:latin typeface="+mj-lt"/>
                <a:ea typeface="+mj-ea"/>
                <a:cs typeface="+mj-cs"/>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1320209" y="2410511"/>
            <a:ext cx="4775791" cy="1767042"/>
          </a:xfrm>
          <a:prstGeom prst="rect">
            <a:avLst/>
          </a:prstGeom>
        </p:spPr>
      </p:pic>
      <p:sp>
        <p:nvSpPr>
          <p:cNvPr id="13" name="Rectangle 12">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38459" y="818707"/>
            <a:ext cx="3131288" cy="5310963"/>
          </a:xfrm>
          <a:prstGeom prst="rect">
            <a:avLst/>
          </a:prstGeom>
        </p:spPr>
        <p:txBody>
          <a:bodyPr vert="horz" lIns="91440" tIns="45720" rIns="91440" bIns="45720" rtlCol="0" anchor="ctr">
            <a:normAutofit/>
          </a:bodyPr>
          <a:lstStyle/>
          <a:p>
            <a:pPr>
              <a:spcBef>
                <a:spcPts val="1400"/>
              </a:spcBef>
            </a:pPr>
            <a:endParaRPr lang="en-US" sz="2000">
              <a:solidFill>
                <a:schemeClr val="bg1"/>
              </a:solidFill>
            </a:endParaRPr>
          </a:p>
          <a:p>
            <a:pPr>
              <a:spcBef>
                <a:spcPts val="1400"/>
              </a:spcBef>
            </a:pPr>
            <a:endParaRPr lang="en-US" sz="2000">
              <a:solidFill>
                <a:schemeClr val="bg1"/>
              </a:solidFill>
            </a:endParaRPr>
          </a:p>
          <a:p>
            <a:pPr>
              <a:spcBef>
                <a:spcPts val="1400"/>
              </a:spcBef>
            </a:pPr>
            <a:endParaRPr lang="en-US" sz="2000">
              <a:solidFill>
                <a:schemeClr val="bg1"/>
              </a:solidFill>
            </a:endParaRPr>
          </a:p>
          <a:p>
            <a:pPr>
              <a:spcBef>
                <a:spcPts val="1400"/>
              </a:spcBef>
            </a:pPr>
            <a:endParaRPr lang="en-US" sz="2000">
              <a:solidFill>
                <a:schemeClr val="bg1"/>
              </a:solidFill>
            </a:endParaRPr>
          </a:p>
          <a:p>
            <a:pPr>
              <a:spcBef>
                <a:spcPts val="1400"/>
              </a:spcBef>
            </a:pPr>
            <a:endParaRPr lang="en-US" sz="2000">
              <a:solidFill>
                <a:schemeClr val="bg1"/>
              </a:solidFill>
            </a:endParaRPr>
          </a:p>
          <a:p>
            <a:pPr>
              <a:spcBef>
                <a:spcPts val="1400"/>
              </a:spcBef>
            </a:pPr>
            <a:endParaRPr lang="en-US" sz="2000">
              <a:solidFill>
                <a:schemeClr val="bg1"/>
              </a:solidFill>
            </a:endParaRPr>
          </a:p>
          <a:p>
            <a:pPr>
              <a:spcBef>
                <a:spcPts val="1400"/>
              </a:spcBef>
            </a:pPr>
            <a:r>
              <a:rPr lang="en-US" sz="2000">
                <a:solidFill>
                  <a:schemeClr val="bg1"/>
                </a:solidFill>
              </a:rPr>
              <a:t>We used the query above to display 5 records where launch sites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bg1">
                    <a:alpha val="60000"/>
                  </a:schemeClr>
                </a:solidFill>
                <a:latin typeface="+mn-lt"/>
              </a:rPr>
              <a:pPr>
                <a:spcAft>
                  <a:spcPts val="600"/>
                </a:spcAft>
              </a:pPr>
              <a:t>22</a:t>
            </a:fld>
            <a:endParaRPr lang="en-US" sz="1000">
              <a:solidFill>
                <a:schemeClr val="bg1">
                  <a:alpha val="6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199" y="388308"/>
            <a:ext cx="7188989" cy="10214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Total Payload Mass</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385203" y="5507940"/>
            <a:ext cx="2414560" cy="353521"/>
          </a:xfrm>
        </p:spPr>
        <p:txBody>
          <a:bodyPr/>
          <a:lstStyle/>
          <a:p>
            <a:pPr defTabSz="804672">
              <a:spcAft>
                <a:spcPts val="600"/>
              </a:spcAft>
            </a:pPr>
            <a:fld id="{5075537C-CA84-1446-933C-8E9D027F9201}" type="slidenum">
              <a:rPr lang="en-US" sz="1408" kern="1200">
                <a:solidFill>
                  <a:srgbClr val="1C7DDB"/>
                </a:solidFill>
                <a:latin typeface="Abadi" panose="020B0604020104020204" pitchFamily="34" charset="0"/>
                <a:ea typeface="+mn-ea"/>
                <a:cs typeface="+mn-cs"/>
              </a:rPr>
              <a:pPr defTabSz="804672">
                <a:spcAft>
                  <a:spcPts val="600"/>
                </a:spcAft>
              </a:pPr>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2238" y="1811153"/>
            <a:ext cx="8578050" cy="3830040"/>
          </a:xfrm>
          <a:prstGeom prst="rect">
            <a:avLst/>
          </a:prstGeom>
        </p:spPr>
        <p:txBody>
          <a:bodyPr>
            <a:normAutofit/>
          </a:bodyPr>
          <a:lstStyle/>
          <a:p>
            <a:pPr marL="201168" indent="-201168" defTabSz="804672">
              <a:lnSpc>
                <a:spcPct val="100000"/>
              </a:lnSpc>
              <a:spcBef>
                <a:spcPts val="1232"/>
              </a:spcBef>
            </a:pPr>
            <a:r>
              <a:rPr lang="en-US" sz="1936" kern="1200">
                <a:solidFill>
                  <a:schemeClr val="accent3">
                    <a:lumMod val="25000"/>
                  </a:schemeClr>
                </a:solidFill>
                <a:latin typeface="Abadi" panose="020B0604020104020204" pitchFamily="34" charset="0"/>
                <a:ea typeface="+mn-ea"/>
                <a:cs typeface="+mn-cs"/>
              </a:rPr>
              <a:t>We calculated the total payload carried by boosters from NASA as 45596 using the query below</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2350717" y="2698002"/>
            <a:ext cx="6526906" cy="258967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20467" y="1397120"/>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0467" y="2891752"/>
            <a:ext cx="4707671" cy="2334517"/>
          </a:xfrm>
          <a:prstGeom prst="rect">
            <a:avLst/>
          </a:prstGeom>
        </p:spPr>
        <p:txBody>
          <a:bodyPr vert="horz" lIns="91440" tIns="45720" rIns="91440" bIns="45720" rtlCol="0">
            <a:normAutofit/>
          </a:bodyPr>
          <a:lstStyle/>
          <a:p>
            <a:pPr>
              <a:spcBef>
                <a:spcPts val="1400"/>
              </a:spcBef>
            </a:pPr>
            <a:r>
              <a:rPr lang="en-US" sz="2000">
                <a:solidFill>
                  <a:schemeClr val="bg1"/>
                </a:solidFill>
              </a:rPr>
              <a:t>We calculated the average payload mass carried by booster version F9 v1.1 as 2928.4</a:t>
            </a:r>
          </a:p>
          <a:p>
            <a:pPr>
              <a:spcBef>
                <a:spcPts val="1400"/>
              </a:spcBef>
            </a:pPr>
            <a:endParaRPr lang="en-US" sz="2000">
              <a:solidFill>
                <a:schemeClr val="bg1"/>
              </a:solidFill>
            </a:endParaRP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6735467" y="2378749"/>
            <a:ext cx="5037433" cy="2024301"/>
          </a:xfrm>
          <a:prstGeom prst="rect">
            <a:avLst/>
          </a:prstGeom>
        </p:spPr>
      </p:pic>
      <p:sp>
        <p:nvSpPr>
          <p:cNvPr id="20" name="Rectangle 19">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24</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20467" y="1397120"/>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20467" y="2891752"/>
            <a:ext cx="4707671" cy="2334517"/>
          </a:xfrm>
          <a:prstGeom prst="rect">
            <a:avLst/>
          </a:prstGeom>
        </p:spPr>
        <p:txBody>
          <a:bodyPr vert="horz" lIns="91440" tIns="45720" rIns="91440" bIns="45720" rtlCol="0">
            <a:normAutofit/>
          </a:bodyPr>
          <a:lstStyle/>
          <a:p>
            <a:pPr>
              <a:spcBef>
                <a:spcPts val="1400"/>
              </a:spcBef>
            </a:pPr>
            <a:r>
              <a:rPr lang="en-US" sz="2000">
                <a:solidFill>
                  <a:schemeClr val="bg1"/>
                </a:solidFill>
              </a:rPr>
              <a:t>We observed that the dates of the first successful landing outcome on ground pad was 22</a:t>
            </a:r>
            <a:r>
              <a:rPr lang="en-US" sz="2000" baseline="30000">
                <a:solidFill>
                  <a:schemeClr val="bg1"/>
                </a:solidFill>
              </a:rPr>
              <a:t>nd</a:t>
            </a:r>
            <a:r>
              <a:rPr lang="en-US" sz="2000">
                <a:solidFill>
                  <a:schemeClr val="bg1"/>
                </a:solidFill>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6735467" y="2386217"/>
            <a:ext cx="5037433" cy="2009365"/>
          </a:xfrm>
          <a:prstGeom prst="rect">
            <a:avLst/>
          </a:prstGeom>
        </p:spPr>
      </p:pic>
      <p:sp>
        <p:nvSpPr>
          <p:cNvPr id="26" name="Rectangle 25">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25</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527800" y="448721"/>
            <a:ext cx="4713997"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bg1"/>
                </a:solidFill>
                <a:latin typeface="+mj-lt"/>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291568" y="1487906"/>
            <a:ext cx="5666547" cy="3882187"/>
          </a:xfrm>
          <a:prstGeom prst="rect">
            <a:avLst/>
          </a:prstGeom>
        </p:spPr>
      </p:pic>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27800" y="1909192"/>
            <a:ext cx="4713997" cy="3647710"/>
          </a:xfrm>
          <a:prstGeom prst="rect">
            <a:avLst/>
          </a:prstGeom>
        </p:spPr>
        <p:txBody>
          <a:bodyPr vert="horz" lIns="91440" tIns="45720" rIns="91440" bIns="45720" rtlCol="0">
            <a:normAutofit/>
          </a:bodyPr>
          <a:lstStyle/>
          <a:p>
            <a:pPr>
              <a:spcBef>
                <a:spcPts val="1400"/>
              </a:spcBef>
            </a:pPr>
            <a:r>
              <a:rPr lang="en-US" sz="2000" dirty="0">
                <a:solidFill>
                  <a:schemeClr val="bg1"/>
                </a:solidFill>
              </a:rPr>
              <a:t>We used the </a:t>
            </a:r>
            <a:r>
              <a:rPr lang="en-US" sz="2000" b="1" dirty="0">
                <a:solidFill>
                  <a:schemeClr val="bg1"/>
                </a:solidFill>
              </a:rPr>
              <a:t>WHERE</a:t>
            </a:r>
            <a:r>
              <a:rPr lang="en-US" sz="2000" dirty="0">
                <a:solidFill>
                  <a:schemeClr val="bg1"/>
                </a:solidFill>
              </a:rPr>
              <a:t> clause to filter for boosters which have successfully landed on drone ship and applied the </a:t>
            </a:r>
            <a:r>
              <a:rPr lang="en-US" sz="2000" b="1" dirty="0">
                <a:solidFill>
                  <a:schemeClr val="bg1"/>
                </a:solidFill>
              </a:rPr>
              <a:t>AND</a:t>
            </a:r>
            <a:r>
              <a:rPr lang="en-US" sz="2000" dirty="0">
                <a:solidFill>
                  <a:schemeClr val="bg1"/>
                </a:solidFill>
              </a:rPr>
              <a:t> condition to determine successful landing with payload mass greater than 4000 but less than 6000</a:t>
            </a:r>
          </a:p>
          <a:p>
            <a:pPr>
              <a:spcBef>
                <a:spcPts val="1400"/>
              </a:spcBef>
            </a:pPr>
            <a:endParaRPr lang="en-US" sz="2000" dirty="0">
              <a:solidFill>
                <a:schemeClr val="bg1"/>
              </a:solidFill>
            </a:endParaRP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38200" y="6356350"/>
            <a:ext cx="2050774" cy="365125"/>
          </a:xfrm>
        </p:spPr>
        <p:txBody>
          <a:bodyPr vert="horz" lIns="91440" tIns="45720" rIns="91440" bIns="45720" rtlCol="0" anchor="ctr">
            <a:normAutofit/>
          </a:bodyPr>
          <a:lstStyle/>
          <a:p>
            <a:pPr algn="l">
              <a:spcAft>
                <a:spcPts val="600"/>
              </a:spcAft>
            </a:pPr>
            <a:fld id="{5075537C-CA84-1446-933C-8E9D027F9201}" type="slidenum">
              <a:rPr lang="en-US" sz="1200">
                <a:solidFill>
                  <a:srgbClr val="FFFFFF"/>
                </a:solidFill>
                <a:latin typeface="+mn-lt"/>
              </a:rPr>
              <a:pPr algn="l">
                <a:spcAft>
                  <a:spcPts val="600"/>
                </a:spcAft>
              </a:pPr>
              <a:t>26</a:t>
            </a:fld>
            <a:endParaRPr lang="en-US" sz="1200">
              <a:solidFill>
                <a:srgbClr val="FFFFFF"/>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527800" y="448721"/>
            <a:ext cx="4713997"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650797" y="2416105"/>
            <a:ext cx="5666547" cy="2025790"/>
          </a:xfrm>
          <a:prstGeom prst="rect">
            <a:avLst/>
          </a:prstGeom>
        </p:spPr>
      </p:pic>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27800" y="1909192"/>
            <a:ext cx="4713997" cy="3647710"/>
          </a:xfrm>
          <a:prstGeom prst="rect">
            <a:avLst/>
          </a:prstGeom>
        </p:spPr>
        <p:txBody>
          <a:bodyPr vert="horz" lIns="91440" tIns="45720" rIns="91440" bIns="45720" rtlCol="0">
            <a:normAutofit/>
          </a:bodyPr>
          <a:lstStyle/>
          <a:p>
            <a:pPr>
              <a:spcBef>
                <a:spcPts val="1400"/>
              </a:spcBef>
            </a:pPr>
            <a:r>
              <a:rPr lang="en-US" sz="2000">
                <a:solidFill>
                  <a:schemeClr val="bg1"/>
                </a:solidFill>
              </a:rPr>
              <a:t>We used a combinations of the </a:t>
            </a:r>
            <a:r>
              <a:rPr lang="en-US" sz="2000" b="1">
                <a:solidFill>
                  <a:schemeClr val="bg1"/>
                </a:solidFill>
              </a:rPr>
              <a:t>WHERE</a:t>
            </a:r>
            <a:r>
              <a:rPr lang="en-US" sz="2000">
                <a:solidFill>
                  <a:schemeClr val="bg1"/>
                </a:solidFill>
              </a:rPr>
              <a:t> clause, </a:t>
            </a:r>
            <a:r>
              <a:rPr lang="en-US" sz="2000" b="1">
                <a:solidFill>
                  <a:schemeClr val="bg1"/>
                </a:solidFill>
              </a:rPr>
              <a:t>LIKE</a:t>
            </a:r>
            <a:r>
              <a:rPr lang="en-US" sz="2000">
                <a:solidFill>
                  <a:schemeClr val="bg1"/>
                </a:solidFill>
              </a:rPr>
              <a:t>, </a:t>
            </a:r>
            <a:r>
              <a:rPr lang="en-US" sz="2000" b="1">
                <a:solidFill>
                  <a:schemeClr val="bg1"/>
                </a:solidFill>
              </a:rPr>
              <a:t>AND</a:t>
            </a:r>
            <a:r>
              <a:rPr lang="en-US" sz="2000">
                <a:solidFill>
                  <a:schemeClr val="bg1"/>
                </a:solidFill>
              </a:rPr>
              <a:t>, and </a:t>
            </a:r>
            <a:r>
              <a:rPr lang="en-US" sz="2000" b="1">
                <a:solidFill>
                  <a:schemeClr val="bg1"/>
                </a:solidFill>
              </a:rPr>
              <a:t>BETWEEN</a:t>
            </a:r>
            <a:r>
              <a:rPr lang="en-US" sz="2000">
                <a:solidFill>
                  <a:schemeClr val="bg1"/>
                </a:solidFill>
              </a:rPr>
              <a:t> conditions to filter for failed landing outcomes in drone ship, their booster versions, and launch site names for year 2015</a:t>
            </a:r>
          </a:p>
          <a:p>
            <a:pPr>
              <a:spcBef>
                <a:spcPts val="1400"/>
              </a:spcBef>
            </a:pPr>
            <a:endParaRPr lang="en-US" sz="2000">
              <a:solidFill>
                <a:schemeClr val="bg1"/>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38200" y="6356350"/>
            <a:ext cx="2050774" cy="365125"/>
          </a:xfrm>
        </p:spPr>
        <p:txBody>
          <a:bodyPr vert="horz" lIns="91440" tIns="45720" rIns="91440" bIns="45720" rtlCol="0" anchor="ctr">
            <a:normAutofit/>
          </a:bodyPr>
          <a:lstStyle/>
          <a:p>
            <a:pPr algn="l">
              <a:spcAft>
                <a:spcPts val="600"/>
              </a:spcAft>
            </a:pPr>
            <a:fld id="{5075537C-CA84-1446-933C-8E9D027F9201}" type="slidenum">
              <a:rPr lang="en-US" sz="1200">
                <a:solidFill>
                  <a:srgbClr val="FFFFFF"/>
                </a:solidFill>
                <a:latin typeface="+mn-lt"/>
              </a:rPr>
              <a:pPr algn="l">
                <a:spcAft>
                  <a:spcPts val="600"/>
                </a:spcAft>
              </a:pPr>
              <a:t>27</a:t>
            </a:fld>
            <a:endParaRPr lang="en-US" sz="1200">
              <a:solidFill>
                <a:srgbClr val="FFFFFF"/>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bg1"/>
                </a:solidFill>
                <a:latin typeface="+mj-lt"/>
                <a:ea typeface="+mj-ea"/>
                <a:cs typeface="+mj-cs"/>
              </a:rPr>
              <a:t>Rank Landing Outcomes Between 2010-06-04 and 2017-03-20</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7769" y="1909192"/>
            <a:ext cx="4586513" cy="3647710"/>
          </a:xfrm>
          <a:prstGeom prst="rect">
            <a:avLst/>
          </a:prstGeom>
        </p:spPr>
        <p:txBody>
          <a:bodyPr vert="horz" lIns="91440" tIns="45720" rIns="91440" bIns="45720" rtlCol="0">
            <a:normAutofit/>
          </a:bodyPr>
          <a:lstStyle/>
          <a:p>
            <a:pPr>
              <a:spcBef>
                <a:spcPts val="1400"/>
              </a:spcBef>
            </a:pPr>
            <a:r>
              <a:rPr lang="en-US" sz="2000">
                <a:solidFill>
                  <a:schemeClr val="bg1"/>
                </a:solidFill>
              </a:rPr>
              <a:t>We selected Landing outcomes and the </a:t>
            </a:r>
            <a:r>
              <a:rPr lang="en-US" sz="2000" b="1">
                <a:solidFill>
                  <a:schemeClr val="bg1"/>
                </a:solidFill>
              </a:rPr>
              <a:t>COUNT</a:t>
            </a:r>
            <a:r>
              <a:rPr lang="en-US" sz="2000">
                <a:solidFill>
                  <a:schemeClr val="bg1"/>
                </a:solidFill>
              </a:rPr>
              <a:t> of landing outcomes from the data and used the </a:t>
            </a:r>
            <a:r>
              <a:rPr lang="en-US" sz="2000" b="1">
                <a:solidFill>
                  <a:schemeClr val="bg1"/>
                </a:solidFill>
              </a:rPr>
              <a:t>WHERE</a:t>
            </a:r>
            <a:r>
              <a:rPr lang="en-US" sz="2000">
                <a:solidFill>
                  <a:schemeClr val="bg1"/>
                </a:solidFill>
              </a:rPr>
              <a:t> clause to filter for landing outcomes </a:t>
            </a:r>
            <a:r>
              <a:rPr lang="en-US" sz="2000" b="1">
                <a:solidFill>
                  <a:schemeClr val="bg1"/>
                </a:solidFill>
              </a:rPr>
              <a:t>BETWEEN</a:t>
            </a:r>
            <a:r>
              <a:rPr lang="en-US" sz="2000">
                <a:solidFill>
                  <a:schemeClr val="bg1"/>
                </a:solidFill>
              </a:rPr>
              <a:t> 2010-06-04 to 2010-03-20.</a:t>
            </a:r>
          </a:p>
          <a:p>
            <a:pPr>
              <a:spcBef>
                <a:spcPts val="1400"/>
              </a:spcBef>
            </a:pPr>
            <a:r>
              <a:rPr lang="en-US" sz="2000">
                <a:solidFill>
                  <a:schemeClr val="bg1"/>
                </a:solidFill>
              </a:rPr>
              <a:t>We applied the </a:t>
            </a:r>
            <a:r>
              <a:rPr lang="en-US" sz="2000" b="1">
                <a:solidFill>
                  <a:schemeClr val="bg1"/>
                </a:solidFill>
              </a:rPr>
              <a:t>GROUP BY </a:t>
            </a:r>
            <a:r>
              <a:rPr lang="en-US" sz="2000">
                <a:solidFill>
                  <a:schemeClr val="bg1"/>
                </a:solidFill>
              </a:rPr>
              <a:t>clause to group the landing outcomes and the </a:t>
            </a:r>
            <a:r>
              <a:rPr lang="en-US" sz="2000" b="1">
                <a:solidFill>
                  <a:schemeClr val="bg1"/>
                </a:solidFill>
              </a:rPr>
              <a:t>ORDER BY </a:t>
            </a:r>
            <a:r>
              <a:rPr lang="en-US" sz="2000">
                <a:solidFill>
                  <a:schemeClr val="bg1"/>
                </a:solidFill>
              </a:rPr>
              <a:t>clause to order the grouped landing outcome in descending order.</a:t>
            </a:r>
          </a:p>
          <a:p>
            <a:pPr>
              <a:spcBef>
                <a:spcPts val="1400"/>
              </a:spcBef>
            </a:pPr>
            <a:endParaRPr lang="en-US" sz="2000">
              <a:solidFill>
                <a:schemeClr val="bg1"/>
              </a:solidFill>
            </a:endParaRP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6525453" y="1438625"/>
            <a:ext cx="5666547" cy="398074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28</a:t>
            </a:fld>
            <a:endParaRPr lang="en-US" sz="1200">
              <a:solidFill>
                <a:srgbClr val="FFFFFF"/>
              </a:solidFill>
              <a:latin typeface="+mn-lt"/>
            </a:endParaRPr>
          </a:p>
        </p:txBody>
      </p:sp>
    </p:spTree>
    <p:extLst>
      <p:ext uri="{BB962C8B-B14F-4D97-AF65-F5344CB8AC3E}">
        <p14:creationId xmlns:p14="http://schemas.microsoft.com/office/powerpoint/2010/main" val="3236239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295400" y="669925"/>
            <a:ext cx="4800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Build an Interactive Map with Folium</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5400" y="2288833"/>
            <a:ext cx="4800600" cy="3711571"/>
          </a:xfrm>
          <a:prstGeom prst="rect">
            <a:avLst/>
          </a:prstGeom>
        </p:spPr>
        <p:txBody>
          <a:bodyPr vert="horz" lIns="91440" tIns="45720" rIns="91440" bIns="45720" rtlCol="0">
            <a:normAutofit/>
          </a:bodyPr>
          <a:lstStyle/>
          <a:p>
            <a:pPr>
              <a:spcBef>
                <a:spcPts val="1400"/>
              </a:spcBef>
            </a:pPr>
            <a:r>
              <a:rPr lang="en-US" sz="1400">
                <a:solidFill>
                  <a:schemeClr val="bg1"/>
                </a:solidFill>
              </a:rPr>
              <a:t>We marked all launch sites, and added map objects such as markers, circles, lines to mark the success or failure of launches for each site on the folium map.</a:t>
            </a:r>
          </a:p>
          <a:p>
            <a:pPr>
              <a:spcBef>
                <a:spcPts val="1400"/>
              </a:spcBef>
            </a:pPr>
            <a:r>
              <a:rPr lang="en-US" sz="1400">
                <a:solidFill>
                  <a:schemeClr val="bg1"/>
                </a:solidFill>
              </a:rPr>
              <a:t>We assigned the feature launch outcomes (failure or success) to class 0 and 1.i.e., 0 for failure, and 1 for success.</a:t>
            </a:r>
          </a:p>
          <a:p>
            <a:pPr>
              <a:spcBef>
                <a:spcPts val="1400"/>
              </a:spcBef>
            </a:pPr>
            <a:r>
              <a:rPr lang="en-US" sz="1400">
                <a:solidFill>
                  <a:schemeClr val="bg1"/>
                </a:solidFill>
              </a:rPr>
              <a:t>Using the color-labeled marker clusters, we identified which launch sites have relatively high success rate. </a:t>
            </a:r>
          </a:p>
          <a:p>
            <a:pPr>
              <a:spcBef>
                <a:spcPts val="1400"/>
              </a:spcBef>
            </a:pPr>
            <a:r>
              <a:rPr lang="en-US" sz="1400">
                <a:solidFill>
                  <a:schemeClr val="bg1"/>
                </a:solidFill>
              </a:rPr>
              <a:t>We calculated the distances between a launch site to its proximities. We answered some question for instance:</a:t>
            </a:r>
          </a:p>
          <a:p>
            <a:pPr lvl="1">
              <a:spcBef>
                <a:spcPts val="1400"/>
              </a:spcBef>
            </a:pPr>
            <a:r>
              <a:rPr lang="en-US" sz="1400">
                <a:solidFill>
                  <a:schemeClr val="bg1"/>
                </a:solidFill>
              </a:rPr>
              <a:t>Are launch sites near railways, highways and coastlines.</a:t>
            </a:r>
          </a:p>
          <a:p>
            <a:pPr lvl="1">
              <a:spcBef>
                <a:spcPts val="1400"/>
              </a:spcBef>
            </a:pPr>
            <a:r>
              <a:rPr lang="en-US" sz="1400">
                <a:solidFill>
                  <a:schemeClr val="bg1"/>
                </a:solidFill>
              </a:rPr>
              <a:t>Do launch sites keep certain distance away from cities.</a:t>
            </a:r>
          </a:p>
          <a:p>
            <a:endParaRPr lang="en-US" sz="1400">
              <a:solidFill>
                <a:schemeClr val="bg1"/>
              </a:solidFill>
            </a:endParaRPr>
          </a:p>
          <a:p>
            <a:endParaRPr lang="en-US" sz="1400">
              <a:solidFill>
                <a:schemeClr val="bg1"/>
              </a:solidFill>
            </a:endParaRPr>
          </a:p>
        </p:txBody>
      </p:sp>
      <p:pic>
        <p:nvPicPr>
          <p:cNvPr id="7" name="Picture 6">
            <a:extLst>
              <a:ext uri="{FF2B5EF4-FFF2-40B4-BE49-F238E27FC236}">
                <a16:creationId xmlns:a16="http://schemas.microsoft.com/office/drawing/2014/main" id="{58E5F1B3-D933-CB60-AF0E-0F3C90B80369}"/>
              </a:ext>
            </a:extLst>
          </p:cNvPr>
          <p:cNvPicPr>
            <a:picLocks noChangeAspect="1"/>
          </p:cNvPicPr>
          <p:nvPr/>
        </p:nvPicPr>
        <p:blipFill>
          <a:blip r:embed="rId2"/>
          <a:stretch>
            <a:fillRect/>
          </a:stretch>
        </p:blipFill>
        <p:spPr>
          <a:xfrm>
            <a:off x="7629727" y="1604088"/>
            <a:ext cx="4562263" cy="364981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29</a:t>
            </a:fld>
            <a:endParaRPr lang="en-US" sz="1200">
              <a:solidFill>
                <a:srgbClr val="FFFFFF"/>
              </a:solidFill>
              <a:latin typeface="+mn-lt"/>
            </a:endParaRPr>
          </a:p>
        </p:txBody>
      </p:sp>
      <p:cxnSp>
        <p:nvCxnSpPr>
          <p:cNvPr id="15" name="Straight Connector 1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14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1" name="Picture 20" descr="Financial graphs on a dark display">
            <a:extLst>
              <a:ext uri="{FF2B5EF4-FFF2-40B4-BE49-F238E27FC236}">
                <a16:creationId xmlns:a16="http://schemas.microsoft.com/office/drawing/2014/main" id="{87E6BD41-1156-4EC6-C985-0B4A95DA81A8}"/>
              </a:ext>
            </a:extLst>
          </p:cNvPr>
          <p:cNvPicPr>
            <a:picLocks noChangeAspect="1"/>
          </p:cNvPicPr>
          <p:nvPr/>
        </p:nvPicPr>
        <p:blipFill rotWithShape="1">
          <a:blip r:embed="rId2"/>
          <a:srcRect l="1770" r="7578"/>
          <a:stretch/>
        </p:blipFill>
        <p:spPr>
          <a:xfrm>
            <a:off x="305" y="-11650"/>
            <a:ext cx="12042628" cy="6857990"/>
          </a:xfrm>
          <a:prstGeom prst="rect">
            <a:avLst/>
          </a:prstGeom>
        </p:spPr>
      </p:pic>
      <p:sp>
        <p:nvSpPr>
          <p:cNvPr id="27" name="Freeform: Shape 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9" name="Freeform: Shape 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1" name="Freeform: Shape 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046720" y="1045597"/>
            <a:ext cx="3633746" cy="15884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15382" y="2871539"/>
            <a:ext cx="4838795" cy="3998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500" dirty="0">
                <a:solidFill>
                  <a:schemeClr val="tx1"/>
                </a:solidFill>
                <a:latin typeface="+mn-lt"/>
              </a:rPr>
              <a:t>Summary of methodologies</a:t>
            </a:r>
          </a:p>
          <a:p>
            <a:pPr lvl="1">
              <a:spcBef>
                <a:spcPts val="1400"/>
              </a:spcBef>
              <a:buFont typeface="Arial" panose="020B0604020202020204" pitchFamily="34" charset="0"/>
              <a:buChar char="•"/>
            </a:pPr>
            <a:r>
              <a:rPr lang="en-US" sz="500" dirty="0">
                <a:solidFill>
                  <a:schemeClr val="tx1"/>
                </a:solidFill>
                <a:latin typeface="+mn-lt"/>
              </a:rPr>
              <a:t>Data Collection through API</a:t>
            </a:r>
          </a:p>
          <a:p>
            <a:pPr lvl="1">
              <a:spcBef>
                <a:spcPts val="1400"/>
              </a:spcBef>
              <a:buFont typeface="Arial" panose="020B0604020202020204" pitchFamily="34" charset="0"/>
              <a:buChar char="•"/>
            </a:pPr>
            <a:r>
              <a:rPr lang="en-US" sz="500" dirty="0">
                <a:solidFill>
                  <a:schemeClr val="tx1"/>
                </a:solidFill>
                <a:latin typeface="+mn-lt"/>
              </a:rPr>
              <a:t>Data Collection with Web Scraping</a:t>
            </a:r>
          </a:p>
          <a:p>
            <a:pPr lvl="1">
              <a:spcBef>
                <a:spcPts val="1400"/>
              </a:spcBef>
              <a:buFont typeface="Arial" panose="020B0604020202020204" pitchFamily="34" charset="0"/>
              <a:buChar char="•"/>
            </a:pPr>
            <a:r>
              <a:rPr lang="en-US" sz="500" dirty="0">
                <a:solidFill>
                  <a:schemeClr val="tx1"/>
                </a:solidFill>
                <a:latin typeface="+mn-lt"/>
              </a:rPr>
              <a:t>Data Wrangling</a:t>
            </a:r>
          </a:p>
          <a:p>
            <a:pPr lvl="1">
              <a:spcBef>
                <a:spcPts val="1400"/>
              </a:spcBef>
              <a:buFont typeface="Arial" panose="020B0604020202020204" pitchFamily="34" charset="0"/>
              <a:buChar char="•"/>
            </a:pPr>
            <a:r>
              <a:rPr lang="en-US" sz="500" dirty="0">
                <a:solidFill>
                  <a:schemeClr val="tx1"/>
                </a:solidFill>
                <a:latin typeface="+mn-lt"/>
              </a:rPr>
              <a:t>Exploratory Data Analysis with SQL</a:t>
            </a:r>
          </a:p>
          <a:p>
            <a:pPr lvl="1">
              <a:spcBef>
                <a:spcPts val="1400"/>
              </a:spcBef>
              <a:buFont typeface="Arial" panose="020B0604020202020204" pitchFamily="34" charset="0"/>
              <a:buChar char="•"/>
            </a:pPr>
            <a:r>
              <a:rPr lang="en-US" sz="500" dirty="0">
                <a:solidFill>
                  <a:schemeClr val="tx1"/>
                </a:solidFill>
                <a:latin typeface="+mn-lt"/>
              </a:rPr>
              <a:t>Exploratory Data Analysis with Data Visualization</a:t>
            </a:r>
          </a:p>
          <a:p>
            <a:pPr lvl="1">
              <a:spcBef>
                <a:spcPts val="1400"/>
              </a:spcBef>
              <a:buFont typeface="Arial" panose="020B0604020202020204" pitchFamily="34" charset="0"/>
              <a:buChar char="•"/>
            </a:pPr>
            <a:r>
              <a:rPr lang="en-US" sz="500" dirty="0">
                <a:solidFill>
                  <a:schemeClr val="tx1"/>
                </a:solidFill>
                <a:latin typeface="+mn-lt"/>
              </a:rPr>
              <a:t>Interactive Visual Analytics with Folium</a:t>
            </a:r>
          </a:p>
          <a:p>
            <a:pPr lvl="1">
              <a:spcBef>
                <a:spcPts val="1400"/>
              </a:spcBef>
              <a:buFont typeface="Arial" panose="020B0604020202020204" pitchFamily="34" charset="0"/>
              <a:buChar char="•"/>
            </a:pPr>
            <a:r>
              <a:rPr lang="en-US" sz="500" dirty="0">
                <a:solidFill>
                  <a:schemeClr val="tx1"/>
                </a:solidFill>
                <a:latin typeface="+mn-lt"/>
              </a:rPr>
              <a:t>Machine Learning Prediction</a:t>
            </a:r>
          </a:p>
          <a:p>
            <a:pPr>
              <a:spcBef>
                <a:spcPts val="1400"/>
              </a:spcBef>
              <a:buFont typeface="Arial" panose="020B0604020202020204" pitchFamily="34" charset="0"/>
              <a:buChar char="•"/>
            </a:pPr>
            <a:r>
              <a:rPr lang="en-US" sz="500" dirty="0">
                <a:solidFill>
                  <a:schemeClr val="tx1"/>
                </a:solidFill>
                <a:latin typeface="+mn-lt"/>
              </a:rPr>
              <a:t>Summary of all results</a:t>
            </a:r>
          </a:p>
          <a:p>
            <a:pPr lvl="1">
              <a:spcBef>
                <a:spcPts val="1400"/>
              </a:spcBef>
              <a:buFont typeface="Arial" panose="020B0604020202020204" pitchFamily="34" charset="0"/>
              <a:buChar char="•"/>
            </a:pPr>
            <a:r>
              <a:rPr lang="en-US" sz="500" dirty="0">
                <a:solidFill>
                  <a:schemeClr val="tx1"/>
                </a:solidFill>
                <a:latin typeface="+mn-lt"/>
              </a:rPr>
              <a:t>Exploratory Data Analysis result</a:t>
            </a:r>
          </a:p>
          <a:p>
            <a:pPr lvl="1">
              <a:spcBef>
                <a:spcPts val="1400"/>
              </a:spcBef>
              <a:buFont typeface="Arial" panose="020B0604020202020204" pitchFamily="34" charset="0"/>
              <a:buChar char="•"/>
            </a:pPr>
            <a:r>
              <a:rPr lang="en-US" sz="500" dirty="0">
                <a:solidFill>
                  <a:schemeClr val="tx1"/>
                </a:solidFill>
                <a:latin typeface="+mn-lt"/>
              </a:rPr>
              <a:t>Interactive analytics in screenshots</a:t>
            </a:r>
          </a:p>
          <a:p>
            <a:pPr lvl="1">
              <a:spcBef>
                <a:spcPts val="1400"/>
              </a:spcBef>
              <a:buFont typeface="Arial" panose="020B0604020202020204" pitchFamily="34" charset="0"/>
              <a:buChar char="•"/>
            </a:pPr>
            <a:r>
              <a:rPr lang="en-US" sz="500" dirty="0">
                <a:solidFill>
                  <a:schemeClr val="tx1"/>
                </a:solidFill>
                <a:latin typeface="+mn-lt"/>
              </a:rPr>
              <a:t>Predictive Analytics result</a:t>
            </a:r>
          </a:p>
          <a:p>
            <a:pPr>
              <a:spcBef>
                <a:spcPts val="1400"/>
              </a:spcBef>
              <a:buFont typeface="Arial" panose="020B0604020202020204" pitchFamily="34" charset="0"/>
              <a:buChar char="•"/>
            </a:pPr>
            <a:endParaRPr lang="en-US" sz="5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3</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All launch sites global map markers</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4855717" y="1847351"/>
            <a:ext cx="6323912" cy="376272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30</a:t>
            </a:fld>
            <a:endParaRPr lang="en-US" sz="12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a:solidFill>
                  <a:schemeClr val="tx1"/>
                </a:solidFill>
                <a:latin typeface="+mj-lt"/>
                <a:ea typeface="+mj-ea"/>
                <a:cs typeface="+mj-cs"/>
              </a:rPr>
              <a:t>Markers showing launch sites with color labels</a:t>
            </a:r>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rotWithShape="1">
          <a:blip r:embed="rId2"/>
          <a:srcRect r="173" b="2"/>
          <a:stretch/>
        </p:blipFill>
        <p:spPr>
          <a:xfrm>
            <a:off x="640080" y="640080"/>
            <a:ext cx="10911840" cy="4836795"/>
          </a:xfrm>
          <a:prstGeom prst="rect">
            <a:avLst/>
          </a:prstGeom>
          <a:ln w="19050">
            <a:solidFill>
              <a:schemeClr val="tx1"/>
            </a:solidFill>
            <a:miter lim="800000"/>
          </a:ln>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a:solidFill>
                  <a:schemeClr val="tx1">
                    <a:alpha val="80000"/>
                  </a:schemeClr>
                </a:solidFill>
                <a:latin typeface="+mn-lt"/>
              </a:rPr>
              <a:pPr defTabSz="457200">
                <a:spcAft>
                  <a:spcPts val="600"/>
                </a:spcAft>
              </a:pPr>
              <a:t>31</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a:solidFill>
                  <a:schemeClr val="tx1"/>
                </a:solidFill>
                <a:latin typeface="+mj-lt"/>
                <a:ea typeface="+mj-ea"/>
                <a:cs typeface="+mj-cs"/>
              </a:rPr>
              <a:t>Launch Site distance to landmarks</a:t>
            </a: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rotWithShape="1">
          <a:blip r:embed="rId2"/>
          <a:srcRect l="2992"/>
          <a:stretch/>
        </p:blipFill>
        <p:spPr>
          <a:xfrm>
            <a:off x="640080" y="640080"/>
            <a:ext cx="10911840" cy="4836795"/>
          </a:xfrm>
          <a:prstGeom prst="rect">
            <a:avLst/>
          </a:prstGeom>
          <a:ln w="19050">
            <a:solidFill>
              <a:schemeClr val="tx1"/>
            </a:solidFill>
            <a:miter lim="800000"/>
          </a:ln>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a:solidFill>
                  <a:schemeClr val="tx1">
                    <a:alpha val="80000"/>
                  </a:schemeClr>
                </a:solidFill>
                <a:latin typeface="+mn-lt"/>
              </a:rPr>
              <a:pPr defTabSz="457200">
                <a:spcAft>
                  <a:spcPts val="600"/>
                </a:spcAft>
              </a:pPr>
              <a:t>32</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3249908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descr="A picture of an electromagnetic radiation">
            <a:extLst>
              <a:ext uri="{FF2B5EF4-FFF2-40B4-BE49-F238E27FC236}">
                <a16:creationId xmlns:a16="http://schemas.microsoft.com/office/drawing/2014/main" id="{84983AED-59A5-D8BA-4F20-1408B8502DC7}"/>
              </a:ext>
            </a:extLst>
          </p:cNvPr>
          <p:cNvPicPr>
            <a:picLocks noChangeAspect="1"/>
          </p:cNvPicPr>
          <p:nvPr/>
        </p:nvPicPr>
        <p:blipFill rotWithShape="1">
          <a:blip r:embed="rId2"/>
          <a:srcRect t="9091" r="23000" b="-2"/>
          <a:stretch/>
        </p:blipFill>
        <p:spPr>
          <a:xfrm>
            <a:off x="3522468" y="10"/>
            <a:ext cx="8669532" cy="6857990"/>
          </a:xfrm>
          <a:prstGeom prst="rect">
            <a:avLst/>
          </a:prstGeom>
        </p:spPr>
      </p:pic>
      <p:sp>
        <p:nvSpPr>
          <p:cNvPr id="27" name="Rectangle 2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b="1" dirty="0">
                <a:solidFill>
                  <a:schemeClr val="tx1"/>
                </a:solidFill>
                <a:latin typeface="+mj-lt"/>
                <a:ea typeface="+mj-ea"/>
                <a:cs typeface="+mj-cs"/>
              </a:rPr>
              <a:t>Build a Dashboard with </a:t>
            </a:r>
            <a:r>
              <a:rPr lang="en-US" sz="2800" b="1" dirty="0" err="1">
                <a:solidFill>
                  <a:schemeClr val="tx1"/>
                </a:solidFill>
                <a:latin typeface="+mj-lt"/>
                <a:ea typeface="+mj-ea"/>
                <a:cs typeface="+mj-cs"/>
              </a:rPr>
              <a:t>Plotly</a:t>
            </a:r>
            <a:r>
              <a:rPr lang="en-US" sz="2800" b="1" dirty="0">
                <a:solidFill>
                  <a:schemeClr val="tx1"/>
                </a:solidFill>
                <a:latin typeface="+mj-lt"/>
                <a:ea typeface="+mj-ea"/>
                <a:cs typeface="+mj-cs"/>
              </a:rPr>
              <a:t> Dash</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We built an interactive dashboard with Plotly dash</a:t>
            </a:r>
          </a:p>
          <a:p>
            <a:pPr>
              <a:spcBef>
                <a:spcPts val="1400"/>
              </a:spcBef>
            </a:pPr>
            <a:r>
              <a:rPr lang="en-US" sz="1700"/>
              <a:t>We plotted pie charts showing the total launches by a certain sites</a:t>
            </a:r>
          </a:p>
          <a:p>
            <a:pPr>
              <a:spcBef>
                <a:spcPts val="1400"/>
              </a:spcBef>
            </a:pPr>
            <a:r>
              <a:rPr lang="en-US" sz="1700"/>
              <a:t>We plotted scatter graph showing the relationship with Outcome and Payload Mass (Kg) for the different booster version.</a:t>
            </a:r>
          </a:p>
          <a:p>
            <a:pPr marL="0"/>
            <a:endParaRPr lang="en-US" sz="17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33</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76951174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rotWithShape="1">
          <a:blip r:embed="rId2"/>
          <a:srcRect l="4082" t="9091" r="41904" b="1"/>
          <a:stretch/>
        </p:blipFill>
        <p:spPr>
          <a:xfrm>
            <a:off x="4878302"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200">
                <a:solidFill>
                  <a:schemeClr val="tx1"/>
                </a:solidFill>
                <a:latin typeface="+mj-lt"/>
                <a:ea typeface="+mj-ea"/>
                <a:cs typeface="+mj-cs"/>
              </a:rPr>
              <a:t>Pie chart showing the success percentage achieved by each launch site</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34</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70013293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rotWithShape="1">
          <a:blip r:embed="rId2"/>
          <a:srcRect l="13285" t="9091" r="21210" b="1"/>
          <a:stretch/>
        </p:blipFill>
        <p:spPr>
          <a:xfrm>
            <a:off x="5535387" y="1050318"/>
            <a:ext cx="6656614" cy="5169507"/>
          </a:xfrm>
          <a:prstGeom prst="rect">
            <a:avLst/>
          </a:prstGeom>
        </p:spPr>
      </p:pic>
      <p:sp>
        <p:nvSpPr>
          <p:cNvPr id="33" name="Rectangle 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200">
                <a:solidFill>
                  <a:schemeClr val="tx1"/>
                </a:solidFill>
                <a:latin typeface="+mj-lt"/>
                <a:ea typeface="+mj-ea"/>
                <a:cs typeface="+mj-cs"/>
              </a:rPr>
              <a:t>Pie chart showing the Launch site with the highest launch success ratio</a:t>
            </a:r>
          </a:p>
          <a:p>
            <a:pPr>
              <a:spcAft>
                <a:spcPts val="600"/>
              </a:spcAft>
            </a:pPr>
            <a:endParaRPr lang="en-US" sz="2200">
              <a:solidFill>
                <a:schemeClr val="tx1"/>
              </a:solidFill>
              <a:latin typeface="+mj-lt"/>
              <a:ea typeface="+mj-ea"/>
              <a:cs typeface="+mj-cs"/>
            </a:endParaRP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35</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86616070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684915"/>
            <a:ext cx="4651076" cy="1951075"/>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bg1"/>
                </a:solidFill>
                <a:latin typeface="+mj-lt"/>
                <a:ea typeface="+mj-ea"/>
                <a:cs typeface="+mj-cs"/>
              </a:rPr>
              <a:t>Scatter plot of Payload vs Launch Outcome for all sites, with different payload selected in the range slider</a:t>
            </a:r>
          </a:p>
        </p:txBody>
      </p:sp>
      <p:sp>
        <p:nvSpPr>
          <p:cNvPr id="34" name="Rectangle 3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rotWithShape="1">
          <a:blip r:embed="rId2"/>
          <a:srcRect r="-1" b="10464"/>
          <a:stretch/>
        </p:blipFill>
        <p:spPr>
          <a:xfrm>
            <a:off x="629638" y="2708781"/>
            <a:ext cx="10848063" cy="3496632"/>
          </a:xfrm>
          <a:prstGeom prst="rect">
            <a:avLst/>
          </a:prstGeom>
        </p:spPr>
      </p:pic>
      <p:grpSp>
        <p:nvGrpSpPr>
          <p:cNvPr id="50" name="Group 4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51" name="Straight Connector 5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5075537C-CA84-1446-933C-8E9D027F9201}" type="slidenum">
              <a:rPr lang="en-US" sz="1200">
                <a:solidFill>
                  <a:schemeClr val="bg1"/>
                </a:solidFill>
                <a:latin typeface="Calibri" panose="020F0502020204030204"/>
              </a:rPr>
              <a:pPr algn="ctr">
                <a:spcAft>
                  <a:spcPts val="600"/>
                </a:spcAft>
                <a:defRPr/>
              </a:pPr>
              <a:t>36</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2061D6D1-C2A0-9A5D-CF98-4782A144B088}"/>
              </a:ext>
            </a:extLst>
          </p:cNvPr>
          <p:cNvPicPr>
            <a:picLocks noChangeAspect="1"/>
          </p:cNvPicPr>
          <p:nvPr/>
        </p:nvPicPr>
        <p:blipFill rotWithShape="1">
          <a:blip r:embed="rId2"/>
          <a:srcRect t="2551" r="1" b="1"/>
          <a:stretch/>
        </p:blipFill>
        <p:spPr>
          <a:xfrm>
            <a:off x="20" y="10"/>
            <a:ext cx="9947062" cy="6857990"/>
          </a:xfrm>
          <a:prstGeom prst="rect">
            <a:avLst/>
          </a:prstGeom>
        </p:spPr>
      </p:pic>
      <p:sp>
        <p:nvSpPr>
          <p:cNvPr id="13" name="Freeform: Shape 1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5" name="Freeform: Shape 1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046720" y="1045597"/>
            <a:ext cx="3633746" cy="15884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b="1">
                <a:solidFill>
                  <a:schemeClr val="tx1"/>
                </a:solidFill>
                <a:latin typeface="+mj-lt"/>
                <a:ea typeface="+mj-ea"/>
                <a:cs typeface="+mj-cs"/>
              </a:rPr>
              <a:t>PREDICTIVE ANALYSIS </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46719" y="2722729"/>
            <a:ext cx="3633747" cy="2700062"/>
          </a:xfrm>
          <a:prstGeom prst="rect">
            <a:avLst/>
          </a:prstGeom>
        </p:spPr>
        <p:txBody>
          <a:bodyPr vert="horz" lIns="91440" tIns="45720" rIns="91440" bIns="45720" rtlCol="0">
            <a:normAutofit/>
          </a:bodyPr>
          <a:lstStyle/>
          <a:p>
            <a:pPr>
              <a:spcBef>
                <a:spcPts val="1400"/>
              </a:spcBef>
            </a:pPr>
            <a:r>
              <a:rPr lang="en-US" sz="1300" dirty="0"/>
              <a:t>We loaded the data using </a:t>
            </a:r>
            <a:r>
              <a:rPr lang="en-US" sz="1300" dirty="0" err="1"/>
              <a:t>numpy</a:t>
            </a:r>
            <a:r>
              <a:rPr lang="en-US" sz="1300" dirty="0"/>
              <a:t> and pandas, transformed the data, split our data into training and testing.</a:t>
            </a:r>
          </a:p>
          <a:p>
            <a:pPr>
              <a:spcBef>
                <a:spcPts val="1400"/>
              </a:spcBef>
            </a:pPr>
            <a:r>
              <a:rPr lang="en-US" sz="1300" dirty="0"/>
              <a:t>We built different machine learning models and tune different hyperparameters using </a:t>
            </a:r>
            <a:r>
              <a:rPr lang="en-US" sz="1300" dirty="0" err="1"/>
              <a:t>GridSearchCV</a:t>
            </a:r>
            <a:r>
              <a:rPr lang="en-US" sz="1300" dirty="0"/>
              <a:t>.</a:t>
            </a:r>
          </a:p>
          <a:p>
            <a:pPr>
              <a:spcBef>
                <a:spcPts val="1400"/>
              </a:spcBef>
            </a:pPr>
            <a:r>
              <a:rPr lang="en-US" sz="1300" dirty="0"/>
              <a:t>We used accuracy as the metric for our model, improved the model using feature engineering and algorithm tuning.</a:t>
            </a:r>
          </a:p>
          <a:p>
            <a:pPr>
              <a:spcBef>
                <a:spcPts val="1400"/>
              </a:spcBef>
            </a:pPr>
            <a:r>
              <a:rPr lang="en-US" sz="1300" dirty="0"/>
              <a:t>We found the best performing classification model.</a:t>
            </a:r>
          </a:p>
          <a:p>
            <a:pPr marL="0"/>
            <a:endParaRPr lang="en-US" sz="13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37</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3691573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6643404" y="2706372"/>
            <a:ext cx="5044951" cy="3390766"/>
          </a:xfrm>
          <a:prstGeom prst="rect">
            <a:avLst/>
          </a:prstGeom>
        </p:spPr>
      </p:pic>
      <p:grpSp>
        <p:nvGrpSpPr>
          <p:cNvPr id="27" name="Group 26">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28" name="Rectangle 27">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40584" y="859808"/>
            <a:ext cx="3543197" cy="2878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bg1"/>
                </a:solidFill>
                <a:latin typeface="+mj-lt"/>
                <a:ea typeface="+mj-ea"/>
                <a:cs typeface="+mj-cs"/>
              </a:rPr>
              <a:t>Classification Accuracy</a:t>
            </a:r>
          </a:p>
        </p:txBody>
      </p:sp>
      <p:grpSp>
        <p:nvGrpSpPr>
          <p:cNvPr id="33"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34" name="Freeform: Shape 33">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48"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49" name="Freeform: Shape 48">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7" name="Freeform: Shape 58">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8" name="Freeform: Shape 59">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9" name="Freeform: Shape 60">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77270" y="685805"/>
            <a:ext cx="4974771" cy="5534019"/>
          </a:xfrm>
          <a:prstGeom prst="rect">
            <a:avLst/>
          </a:prstGeom>
        </p:spPr>
        <p:txBody>
          <a:bodyPr vert="horz" lIns="91440" tIns="45720" rIns="91440" bIns="45720" rtlCol="0">
            <a:normAutofit/>
          </a:bodyPr>
          <a:lstStyle/>
          <a:p>
            <a:pPr>
              <a:spcBef>
                <a:spcPts val="1400"/>
              </a:spcBef>
            </a:pPr>
            <a:r>
              <a:rPr lang="en-US">
                <a:solidFill>
                  <a:schemeClr val="bg1"/>
                </a:solidFill>
              </a:rPr>
              <a:t>The decision tree classifier is the model with the highest classification accuracy</a:t>
            </a:r>
          </a:p>
          <a:p>
            <a:pPr>
              <a:spcBef>
                <a:spcPts val="1400"/>
              </a:spcBef>
            </a:pPr>
            <a:endParaRPr lang="en-US">
              <a:solidFill>
                <a:schemeClr val="bg1"/>
              </a:solidFill>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endParaRPr lang="en-US" sz="1200" dirty="0">
              <a:solidFill>
                <a:schemeClr val="bg1"/>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3170234" y="4068569"/>
            <a:ext cx="3634674" cy="2629142"/>
          </a:xfrm>
          <a:prstGeom prst="rect">
            <a:avLst/>
          </a:prstGeom>
        </p:spPr>
      </p:pic>
      <p:grpSp>
        <p:nvGrpSpPr>
          <p:cNvPr id="21" name="Group 15">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7" name="Rectangle 16">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40584" y="859808"/>
            <a:ext cx="3543197" cy="2878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bg1"/>
                </a:solidFill>
                <a:latin typeface="+mj-lt"/>
                <a:ea typeface="+mj-ea"/>
                <a:cs typeface="+mj-cs"/>
              </a:rPr>
              <a:t>Confusion Matrix</a:t>
            </a:r>
          </a:p>
        </p:txBody>
      </p:sp>
      <p:grpSp>
        <p:nvGrpSpPr>
          <p:cNvPr id="22"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23" name="Freeform: Shape 22">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7"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38" name="Freeform: Shape 37">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77270" y="685805"/>
            <a:ext cx="4974771" cy="5534019"/>
          </a:xfrm>
          <a:prstGeom prst="rect">
            <a:avLst/>
          </a:prstGeom>
        </p:spPr>
        <p:txBody>
          <a:bodyPr vert="horz" lIns="91440" tIns="45720" rIns="91440" bIns="45720" rtlCol="0">
            <a:normAutofit/>
          </a:bodyPr>
          <a:lstStyle/>
          <a:p>
            <a:pPr>
              <a:spcBef>
                <a:spcPts val="1400"/>
              </a:spcBef>
            </a:pPr>
            <a:r>
              <a:rPr lang="en-US">
                <a:solidFill>
                  <a:schemeClr val="bg1"/>
                </a:solidFill>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39</a:t>
            </a:fld>
            <a:endParaRPr lang="en-US" sz="1200">
              <a:solidFill>
                <a:schemeClr val="bg1"/>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a:solidFill>
                  <a:schemeClr val="bg1"/>
                </a:solidFill>
                <a:latin typeface="+mj-lt"/>
                <a:ea typeface="+mj-ea"/>
                <a:cs typeface="+mj-cs"/>
              </a:rPr>
              <a:t>Introduction</a:t>
            </a:r>
          </a:p>
        </p:txBody>
      </p:sp>
      <p:cxnSp>
        <p:nvCxnSpPr>
          <p:cNvPr id="32" name="Straight Connector 3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7769" y="1909192"/>
            <a:ext cx="4586513" cy="3647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100">
                <a:solidFill>
                  <a:schemeClr val="bg1"/>
                </a:solidFill>
                <a:latin typeface="+mn-lt"/>
              </a:rPr>
              <a:t>Project background and context</a:t>
            </a:r>
          </a:p>
          <a:p>
            <a:pPr marL="457200" lvl="1">
              <a:spcBef>
                <a:spcPts val="1400"/>
              </a:spcBef>
              <a:buFont typeface="Arial" panose="020B0604020202020204" pitchFamily="34" charset="0"/>
              <a:buChar char="•"/>
            </a:pPr>
            <a:r>
              <a:rPr lang="en-US" sz="1100">
                <a:solidFill>
                  <a:schemeClr val="bg1"/>
                </a:solidFill>
                <a:latin typeface="+mn-l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buFont typeface="Arial" panose="020B0604020202020204" pitchFamily="34" charset="0"/>
              <a:buChar char="•"/>
            </a:pPr>
            <a:r>
              <a:rPr lang="en-US" sz="1100">
                <a:solidFill>
                  <a:schemeClr val="bg1"/>
                </a:solidFill>
                <a:latin typeface="+mn-lt"/>
              </a:rPr>
              <a:t>Problems you want to find answers</a:t>
            </a:r>
          </a:p>
          <a:p>
            <a:pPr lvl="1">
              <a:spcBef>
                <a:spcPts val="1400"/>
              </a:spcBef>
              <a:buFont typeface="Arial" panose="020B0604020202020204" pitchFamily="34" charset="0"/>
              <a:buChar char="•"/>
            </a:pPr>
            <a:r>
              <a:rPr lang="en-US" sz="1100">
                <a:solidFill>
                  <a:schemeClr val="bg1"/>
                </a:solidFill>
                <a:latin typeface="+mn-lt"/>
              </a:rPr>
              <a:t>What factors determine if the rocket will land successfully?</a:t>
            </a:r>
          </a:p>
          <a:p>
            <a:pPr lvl="1">
              <a:spcBef>
                <a:spcPts val="1400"/>
              </a:spcBef>
              <a:buFont typeface="Arial" panose="020B0604020202020204" pitchFamily="34" charset="0"/>
              <a:buChar char="•"/>
            </a:pPr>
            <a:r>
              <a:rPr lang="en-US" sz="1100">
                <a:solidFill>
                  <a:schemeClr val="bg1"/>
                </a:solidFill>
                <a:latin typeface="+mn-lt"/>
              </a:rPr>
              <a:t>The interaction amongst various features that determine the success rate of a successful landing.</a:t>
            </a:r>
          </a:p>
          <a:p>
            <a:pPr lvl="1">
              <a:spcBef>
                <a:spcPts val="1400"/>
              </a:spcBef>
              <a:buFont typeface="Arial" panose="020B0604020202020204" pitchFamily="34" charset="0"/>
              <a:buChar char="•"/>
            </a:pPr>
            <a:r>
              <a:rPr lang="en-US" sz="1100">
                <a:solidFill>
                  <a:schemeClr val="bg1"/>
                </a:solidFill>
                <a:latin typeface="+mn-lt"/>
              </a:rPr>
              <a:t>What operating conditions needs to be in place to ensure a successful landing program.</a:t>
            </a:r>
          </a:p>
        </p:txBody>
      </p:sp>
      <p:cxnSp>
        <p:nvCxnSpPr>
          <p:cNvPr id="34" name="Straight Connector 3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E3F9A64-710E-B496-05AC-E65E20719395}"/>
              </a:ext>
            </a:extLst>
          </p:cNvPr>
          <p:cNvPicPr>
            <a:picLocks noChangeAspect="1"/>
          </p:cNvPicPr>
          <p:nvPr/>
        </p:nvPicPr>
        <p:blipFill rotWithShape="1">
          <a:blip r:embed="rId2"/>
          <a:srcRect l="8598" r="44925"/>
          <a:stretch/>
        </p:blipFill>
        <p:spPr>
          <a:xfrm>
            <a:off x="6525453" y="10"/>
            <a:ext cx="5666547" cy="685799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Rocket launch">
            <a:extLst>
              <a:ext uri="{FF2B5EF4-FFF2-40B4-BE49-F238E27FC236}">
                <a16:creationId xmlns:a16="http://schemas.microsoft.com/office/drawing/2014/main" id="{D12CB62A-67AD-16F1-9B13-EDF729D8F418}"/>
              </a:ext>
            </a:extLst>
          </p:cNvPr>
          <p:cNvPicPr>
            <a:picLocks noChangeAspect="1"/>
          </p:cNvPicPr>
          <p:nvPr/>
        </p:nvPicPr>
        <p:blipFill rotWithShape="1">
          <a:blip r:embed="rId2"/>
          <a:srcRect l="37365" r="9979" b="-1"/>
          <a:stretch/>
        </p:blipFill>
        <p:spPr>
          <a:xfrm>
            <a:off x="20" y="10"/>
            <a:ext cx="5409897" cy="6857989"/>
          </a:xfrm>
          <a:prstGeom prst="rect">
            <a:avLst/>
          </a:prstGeom>
        </p:spPr>
      </p:pic>
      <p:sp>
        <p:nvSpPr>
          <p:cNvPr id="17" name="Rectangle 16">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746000" y="1166884"/>
            <a:ext cx="4110197" cy="99358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a:solidFill>
                  <a:schemeClr val="bg1">
                    <a:alpha val="60000"/>
                  </a:schemeClr>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746001" y="2447337"/>
            <a:ext cx="4110198" cy="3075480"/>
          </a:xfrm>
          <a:prstGeom prst="rect">
            <a:avLst/>
          </a:prstGeom>
        </p:spPr>
        <p:txBody>
          <a:bodyPr vert="horz" lIns="91440" tIns="45720" rIns="91440" bIns="45720" rtlCol="0" anchor="t">
            <a:normAutofit/>
          </a:bodyPr>
          <a:lstStyle/>
          <a:p>
            <a:pPr marL="0">
              <a:spcBef>
                <a:spcPts val="1400"/>
              </a:spcBef>
            </a:pPr>
            <a:r>
              <a:rPr lang="en-US" sz="1300">
                <a:solidFill>
                  <a:schemeClr val="bg1"/>
                </a:solidFill>
              </a:rPr>
              <a:t>We can conclude that:</a:t>
            </a:r>
          </a:p>
          <a:p>
            <a:pPr>
              <a:spcBef>
                <a:spcPts val="1400"/>
              </a:spcBef>
            </a:pPr>
            <a:r>
              <a:rPr lang="en-US" sz="1300">
                <a:solidFill>
                  <a:schemeClr val="bg1"/>
                </a:solidFill>
              </a:rPr>
              <a:t>The larger the flight amount at a launch site, the greater the success rate at a launch site.</a:t>
            </a:r>
          </a:p>
          <a:p>
            <a:pPr>
              <a:spcBef>
                <a:spcPts val="1400"/>
              </a:spcBef>
            </a:pPr>
            <a:r>
              <a:rPr lang="en-US" sz="1300">
                <a:solidFill>
                  <a:schemeClr val="bg1"/>
                </a:solidFill>
              </a:rPr>
              <a:t>Launch success rate started to increase in 2013 till 2020.</a:t>
            </a:r>
          </a:p>
          <a:p>
            <a:pPr>
              <a:spcBef>
                <a:spcPts val="1400"/>
              </a:spcBef>
            </a:pPr>
            <a:r>
              <a:rPr lang="en-US" sz="1300">
                <a:solidFill>
                  <a:schemeClr val="bg1"/>
                </a:solidFill>
              </a:rPr>
              <a:t>Orbits ES-L1, GEO, HEO, SSO, VLEO had the most success rate.</a:t>
            </a:r>
          </a:p>
          <a:p>
            <a:pPr>
              <a:spcBef>
                <a:spcPts val="1400"/>
              </a:spcBef>
            </a:pPr>
            <a:r>
              <a:rPr lang="en-US" sz="1300">
                <a:solidFill>
                  <a:schemeClr val="bg1"/>
                </a:solidFill>
              </a:rPr>
              <a:t>KSC LC-39A had the most successful launches of any sites.</a:t>
            </a:r>
          </a:p>
          <a:p>
            <a:pPr>
              <a:spcBef>
                <a:spcPts val="1400"/>
              </a:spcBef>
            </a:pPr>
            <a:r>
              <a:rPr lang="en-US" sz="1300">
                <a:solidFill>
                  <a:schemeClr val="bg1"/>
                </a:solidFill>
              </a:rPr>
              <a:t>The Decision tree classifier is the best machine learning algorithm for this task.</a:t>
            </a:r>
          </a:p>
          <a:p>
            <a:pPr>
              <a:spcBef>
                <a:spcPts val="1400"/>
              </a:spcBef>
            </a:pPr>
            <a:endParaRPr lang="en-US" sz="1300">
              <a:solidFill>
                <a:schemeClr val="bg1"/>
              </a:solidFill>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900">
                <a:solidFill>
                  <a:schemeClr val="bg1">
                    <a:alpha val="60000"/>
                  </a:schemeClr>
                </a:solidFill>
                <a:latin typeface="Calibri" panose="020F0502020204030204"/>
              </a:rPr>
              <a:pPr>
                <a:spcAft>
                  <a:spcPts val="600"/>
                </a:spcAft>
                <a:defRPr/>
              </a:pPr>
              <a:t>40</a:t>
            </a:fld>
            <a:endParaRPr lang="en-US" sz="900">
              <a:solidFill>
                <a:schemeClr val="bg1">
                  <a:alpha val="60000"/>
                </a:scheme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44CEBF1-51A6-B719-23D6-48709CA44F2D}"/>
              </a:ext>
            </a:extLst>
          </p:cNvPr>
          <p:cNvPicPr>
            <a:picLocks noChangeAspect="1"/>
          </p:cNvPicPr>
          <p:nvPr/>
        </p:nvPicPr>
        <p:blipFill rotWithShape="1">
          <a:blip r:embed="rId2"/>
          <a:srcRect t="9091" r="18989"/>
          <a:stretch/>
        </p:blipFill>
        <p:spPr>
          <a:xfrm>
            <a:off x="3523488" y="10"/>
            <a:ext cx="8668512" cy="6857990"/>
          </a:xfrm>
          <a:prstGeom prst="rect">
            <a:avLst/>
          </a:prstGeom>
        </p:spPr>
      </p:pic>
      <p:sp>
        <p:nvSpPr>
          <p:cNvPr id="26" name="Rectangle 1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EBC27A9-F631-74E7-011F-428A83630AEE}"/>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i="1" dirty="0">
                <a:latin typeface="+mj-lt"/>
                <a:ea typeface="+mj-ea"/>
                <a:cs typeface="+mj-cs"/>
              </a:rPr>
              <a:t>THANK YOU</a:t>
            </a:r>
          </a:p>
        </p:txBody>
      </p:sp>
      <p:sp>
        <p:nvSpPr>
          <p:cNvPr id="27"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0407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a:extLst>
              <a:ext uri="{FF2B5EF4-FFF2-40B4-BE49-F238E27FC236}">
                <a16:creationId xmlns:a16="http://schemas.microsoft.com/office/drawing/2014/main" id="{E9FE4637-C4E7-B182-F3CE-BF93DBBAD4F4}"/>
              </a:ext>
            </a:extLst>
          </p:cNvPr>
          <p:cNvPicPr>
            <a:picLocks noChangeAspect="1"/>
          </p:cNvPicPr>
          <p:nvPr/>
        </p:nvPicPr>
        <p:blipFill rotWithShape="1">
          <a:blip r:embed="rId2"/>
          <a:srcRect t="23547" r="9089" b="4530"/>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4713655-79C9-985C-9292-D676693CFD0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mj-lt"/>
                <a:ea typeface="+mj-ea"/>
                <a:cs typeface="+mj-cs"/>
              </a:rPr>
              <a:t>METHODOLOGY</a:t>
            </a:r>
            <a:r>
              <a:rPr lang="en-US" sz="4800">
                <a:latin typeface="+mj-lt"/>
                <a:ea typeface="+mj-ea"/>
                <a:cs typeface="+mj-cs"/>
              </a:rPr>
              <a:t> </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5</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09319888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bstract background">
            <a:extLst>
              <a:ext uri="{FF2B5EF4-FFF2-40B4-BE49-F238E27FC236}">
                <a16:creationId xmlns:a16="http://schemas.microsoft.com/office/drawing/2014/main" id="{E475C9D4-463A-1992-8FDD-509F5DADF3AB}"/>
              </a:ext>
            </a:extLst>
          </p:cNvPr>
          <p:cNvPicPr>
            <a:picLocks noChangeAspect="1"/>
          </p:cNvPicPr>
          <p:nvPr/>
        </p:nvPicPr>
        <p:blipFill rotWithShape="1">
          <a:blip r:embed="rId3"/>
          <a:srcRect l="31055" t="9091" r="-1" b="-1"/>
          <a:stretch/>
        </p:blipFill>
        <p:spPr>
          <a:xfrm>
            <a:off x="20" y="10"/>
            <a:ext cx="8668492" cy="6857990"/>
          </a:xfrm>
          <a:prstGeom prst="rect">
            <a:avLst/>
          </a:prstGeom>
        </p:spPr>
      </p:pic>
      <p:sp>
        <p:nvSpPr>
          <p:cNvPr id="32" name="Rectangle 31">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95868"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Methodology</a:t>
            </a:r>
          </a:p>
        </p:txBody>
      </p:sp>
      <p:sp>
        <p:nvSpPr>
          <p:cNvPr id="34" name="Rectangle 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6</a:t>
            </a:fld>
            <a:endParaRPr lang="en-US" sz="1200">
              <a:solidFill>
                <a:schemeClr val="tx1"/>
              </a:solidFill>
              <a:latin typeface="Calibri" panose="020F0502020204030204"/>
            </a:endParaRPr>
          </a:p>
        </p:txBody>
      </p:sp>
      <p:graphicFrame>
        <p:nvGraphicFramePr>
          <p:cNvPr id="25" name="Content Placeholder 2">
            <a:extLst>
              <a:ext uri="{FF2B5EF4-FFF2-40B4-BE49-F238E27FC236}">
                <a16:creationId xmlns:a16="http://schemas.microsoft.com/office/drawing/2014/main" id="{746F1F4B-9565-5B75-B4AF-FE168E43DBC0}"/>
              </a:ext>
            </a:extLst>
          </p:cNvPr>
          <p:cNvGraphicFramePr/>
          <p:nvPr>
            <p:extLst>
              <p:ext uri="{D42A27DB-BD31-4B8C-83A1-F6EECF244321}">
                <p14:modId xmlns:p14="http://schemas.microsoft.com/office/powerpoint/2010/main" val="1181297796"/>
              </p:ext>
            </p:extLst>
          </p:nvPr>
        </p:nvGraphicFramePr>
        <p:xfrm>
          <a:off x="8395868" y="2718054"/>
          <a:ext cx="3438906" cy="32072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CF0884C-4529-4078-FB81-496FF5EC4D15}"/>
              </a:ext>
            </a:extLst>
          </p:cNvPr>
          <p:cNvPicPr>
            <a:picLocks noChangeAspect="1"/>
          </p:cNvPicPr>
          <p:nvPr/>
        </p:nvPicPr>
        <p:blipFill rotWithShape="1">
          <a:blip r:embed="rId2"/>
          <a:srcRect t="9091" r="35356"/>
          <a:stretch/>
        </p:blipFill>
        <p:spPr>
          <a:xfrm>
            <a:off x="3522468" y="10"/>
            <a:ext cx="8669532" cy="6857990"/>
          </a:xfrm>
          <a:prstGeom prst="rect">
            <a:avLst/>
          </a:prstGeom>
        </p:spPr>
      </p:pic>
      <p:sp>
        <p:nvSpPr>
          <p:cNvPr id="25" name="Rectangle 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Data Collection</a:t>
            </a:r>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900" b="1"/>
              <a:t>The data was collected using various methods</a:t>
            </a:r>
          </a:p>
          <a:p>
            <a:pPr lvl="1">
              <a:spcBef>
                <a:spcPts val="1400"/>
              </a:spcBef>
            </a:pPr>
            <a:r>
              <a:rPr lang="en-US" sz="900" b="1"/>
              <a:t>Data collection was done using get request to the SpaceX API.</a:t>
            </a:r>
          </a:p>
          <a:p>
            <a:pPr lvl="1">
              <a:spcBef>
                <a:spcPts val="1400"/>
              </a:spcBef>
            </a:pPr>
            <a:r>
              <a:rPr lang="en-US" sz="900" b="1"/>
              <a:t>Next, we decoded the response content as a Json using .json() function call and turn it into a pandas dataframe using .json_normalize().</a:t>
            </a:r>
          </a:p>
          <a:p>
            <a:pPr lvl="1">
              <a:spcBef>
                <a:spcPts val="1400"/>
              </a:spcBef>
            </a:pPr>
            <a:r>
              <a:rPr lang="en-US" sz="900" b="1"/>
              <a:t>We then cleaned the data, checked for missing values and fill in missing values where necessary.</a:t>
            </a:r>
          </a:p>
          <a:p>
            <a:pPr lvl="1">
              <a:spcBef>
                <a:spcPts val="1400"/>
              </a:spcBef>
            </a:pPr>
            <a:r>
              <a:rPr lang="en-US" sz="900" b="1"/>
              <a:t>In addition, we performed web scraping from Wikipedia for Falcon 9 launch records with BeautifulSoup. </a:t>
            </a:r>
          </a:p>
          <a:p>
            <a:pPr lvl="1">
              <a:spcBef>
                <a:spcPts val="1400"/>
              </a:spcBef>
            </a:pPr>
            <a:r>
              <a:rPr lang="en-US" sz="900" b="1"/>
              <a:t>The objective was to extract the launch records as HTML table, parse the table and convert it to a pandas dataframe for future analysis.</a:t>
            </a:r>
          </a:p>
          <a:p>
            <a:pPr lvl="1">
              <a:spcBef>
                <a:spcPts val="1400"/>
              </a:spcBef>
            </a:pPr>
            <a:endParaRPr lang="en-US" sz="900" b="1"/>
          </a:p>
          <a:p>
            <a:pPr marL="0"/>
            <a:endParaRPr lang="en-US" sz="900" b="1"/>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7</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2886658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with medium confidence">
            <a:extLst>
              <a:ext uri="{FF2B5EF4-FFF2-40B4-BE49-F238E27FC236}">
                <a16:creationId xmlns:a16="http://schemas.microsoft.com/office/drawing/2014/main" id="{61E4AF22-EFED-4B80-BCDB-9BE50C288589}"/>
              </a:ext>
            </a:extLst>
          </p:cNvPr>
          <p:cNvPicPr>
            <a:picLocks noChangeAspect="1"/>
          </p:cNvPicPr>
          <p:nvPr/>
        </p:nvPicPr>
        <p:blipFill rotWithShape="1">
          <a:blip r:embed="rId2"/>
          <a:srcRect t="12082" r="9091" b="9515"/>
          <a:stretch/>
        </p:blipFill>
        <p:spPr>
          <a:xfrm>
            <a:off x="6554069" y="1203425"/>
            <a:ext cx="5626923" cy="4451149"/>
          </a:xfrm>
          <a:prstGeom prst="rect">
            <a:avLst/>
          </a:prstGeom>
        </p:spPr>
      </p:pic>
      <p:sp>
        <p:nvSpPr>
          <p:cNvPr id="25" name="Rectangle 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Data Collection – SpaceX API</a:t>
            </a:r>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We used the get request to the SpaceX API to collect data, clean the requested data and did some basic data wrangling and formatting.</a:t>
            </a:r>
          </a:p>
          <a:p>
            <a:pPr>
              <a:spcBef>
                <a:spcPts val="1400"/>
              </a:spcBef>
            </a:pPr>
            <a:r>
              <a:rPr lang="en-US" sz="1700"/>
              <a:t>The link to the notebook is https://github.com/chuksoo/IBM-Data-Science-Capstone-SpaceX/blob/main/Data%20Collection%20API.ipynb.</a:t>
            </a:r>
          </a:p>
          <a:p>
            <a:endParaRPr lang="en-US" sz="1700"/>
          </a:p>
          <a:p>
            <a:endParaRPr lang="en-US" sz="17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8</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8031608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20">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21">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22">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23">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4">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5">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84F5ABFD-B4D4-43FF-959F-AFAF45B45269}"/>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Data Collection - Scraping</a:t>
            </a:r>
          </a:p>
        </p:txBody>
      </p:sp>
      <p:grpSp>
        <p:nvGrpSpPr>
          <p:cNvPr id="44" name="Group 43">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5" name="Straight Connector 44">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0" name="Oval 49">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7741639" y="3619666"/>
            <a:ext cx="1798766" cy="263361"/>
          </a:xfrm>
        </p:spPr>
        <p:txBody>
          <a:bodyPr/>
          <a:lstStyle/>
          <a:p>
            <a:pPr defTabSz="594360">
              <a:spcAft>
                <a:spcPts val="600"/>
              </a:spcAft>
            </a:pPr>
            <a:fld id="{5075537C-CA84-1446-933C-8E9D027F9201}" type="slidenum">
              <a:rPr lang="en-US" sz="1040" kern="1200">
                <a:solidFill>
                  <a:srgbClr val="1C7DDB"/>
                </a:solidFill>
                <a:latin typeface="Abadi" panose="020B0604020104020204" pitchFamily="34" charset="0"/>
                <a:ea typeface="+mn-ea"/>
                <a:cs typeface="+mn-cs"/>
              </a:rPr>
              <a:pPr defTabSz="594360">
                <a:spcAft>
                  <a:spcPts val="600"/>
                </a:spcAft>
              </a:pPr>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84779" y="637155"/>
            <a:ext cx="4633369" cy="1952403"/>
          </a:xfrm>
          <a:prstGeom prst="rect">
            <a:avLst/>
          </a:prstGeom>
        </p:spPr>
        <p:txBody>
          <a:bodyPr lIns="91440" tIns="45720" rIns="91440" bIns="45720" anchor="t">
            <a:noAutofit/>
          </a:bodyPr>
          <a:lstStyle/>
          <a:p>
            <a:pPr marL="148590" indent="-148590" defTabSz="594360">
              <a:lnSpc>
                <a:spcPct val="100000"/>
              </a:lnSpc>
              <a:spcBef>
                <a:spcPts val="910"/>
              </a:spcBef>
            </a:pPr>
            <a:r>
              <a:rPr lang="en-US" sz="1430" kern="1200" dirty="0">
                <a:solidFill>
                  <a:schemeClr val="bg1"/>
                </a:solidFill>
                <a:latin typeface="Abadi"/>
                <a:ea typeface="+mn-ea"/>
                <a:cs typeface="+mn-cs"/>
              </a:rPr>
              <a:t>We applied web scrapping to </a:t>
            </a:r>
            <a:r>
              <a:rPr lang="en-US" sz="1430" kern="1200" dirty="0" err="1">
                <a:solidFill>
                  <a:schemeClr val="bg1"/>
                </a:solidFill>
                <a:latin typeface="Abadi"/>
                <a:ea typeface="+mn-ea"/>
                <a:cs typeface="+mn-cs"/>
              </a:rPr>
              <a:t>webscrap</a:t>
            </a:r>
            <a:r>
              <a:rPr lang="en-US" sz="1430" kern="1200" dirty="0">
                <a:solidFill>
                  <a:schemeClr val="bg1"/>
                </a:solidFill>
                <a:latin typeface="Abadi"/>
                <a:ea typeface="+mn-ea"/>
                <a:cs typeface="+mn-cs"/>
              </a:rPr>
              <a:t> Falcon 9 launch records with </a:t>
            </a:r>
            <a:r>
              <a:rPr lang="en-US" sz="1430" kern="1200" dirty="0" err="1">
                <a:solidFill>
                  <a:schemeClr val="bg1"/>
                </a:solidFill>
                <a:latin typeface="Abadi"/>
                <a:ea typeface="+mn-ea"/>
                <a:cs typeface="+mn-cs"/>
              </a:rPr>
              <a:t>BeautifulSoup</a:t>
            </a:r>
            <a:r>
              <a:rPr lang="en-US" sz="1430" kern="1200" dirty="0">
                <a:solidFill>
                  <a:schemeClr val="bg1"/>
                </a:solidFill>
                <a:latin typeface="Abadi"/>
                <a:ea typeface="+mn-ea"/>
                <a:cs typeface="+mn-cs"/>
              </a:rPr>
              <a:t> </a:t>
            </a:r>
          </a:p>
          <a:p>
            <a:pPr marL="148590" indent="-148590" defTabSz="594360">
              <a:lnSpc>
                <a:spcPct val="100000"/>
              </a:lnSpc>
              <a:spcBef>
                <a:spcPts val="910"/>
              </a:spcBef>
            </a:pPr>
            <a:r>
              <a:rPr lang="en-US" sz="1430" kern="1200" dirty="0">
                <a:solidFill>
                  <a:schemeClr val="bg1"/>
                </a:solidFill>
                <a:latin typeface="Abadi"/>
                <a:ea typeface="+mn-ea"/>
                <a:cs typeface="+mn-cs"/>
              </a:rPr>
              <a:t>We parsed the table and converted it into a pandas </a:t>
            </a:r>
            <a:r>
              <a:rPr lang="en-US" sz="1430" kern="1200" dirty="0" err="1">
                <a:solidFill>
                  <a:schemeClr val="bg1"/>
                </a:solidFill>
                <a:latin typeface="Abadi"/>
                <a:ea typeface="+mn-ea"/>
                <a:cs typeface="+mn-cs"/>
              </a:rPr>
              <a:t>dataframe</a:t>
            </a:r>
            <a:r>
              <a:rPr lang="en-US" sz="1430" kern="1200" dirty="0">
                <a:solidFill>
                  <a:schemeClr val="bg1"/>
                </a:solidFill>
                <a:latin typeface="Abadi"/>
                <a:ea typeface="+mn-ea"/>
                <a:cs typeface="+mn-cs"/>
              </a:rPr>
              <a:t>.</a:t>
            </a:r>
            <a:endParaRPr lang="en-US" sz="2200" dirty="0">
              <a:solidFill>
                <a:schemeClr val="bg1"/>
              </a:solidFill>
              <a:latin typeface="Abadi" panose="020B0604020104020204" pitchFamily="34" charset="0"/>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02671" y="637155"/>
            <a:ext cx="2987974" cy="307521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94360">
              <a:spcBef>
                <a:spcPts val="650"/>
              </a:spcBef>
              <a:buNone/>
            </a:pPr>
            <a:endParaRPr lang="en-US" sz="1430" kern="1200">
              <a:solidFill>
                <a:srgbClr val="1C7DDB"/>
              </a:solidFill>
              <a:latin typeface="Abadi"/>
              <a:ea typeface="+mn-ea"/>
              <a:cs typeface="+mn-cs"/>
            </a:endParaRPr>
          </a:p>
          <a:p>
            <a:pPr marL="0" indent="0" defTabSz="594360">
              <a:spcBef>
                <a:spcPts val="650"/>
              </a:spcBef>
              <a:buNone/>
            </a:pPr>
            <a:endParaRPr lang="en-US" sz="1430" kern="1200">
              <a:solidFill>
                <a:srgbClr val="1C7DDB"/>
              </a:solidFill>
              <a:latin typeface="Abadi"/>
              <a:ea typeface="+mn-ea"/>
              <a:cs typeface="+mn-cs"/>
            </a:endParaRPr>
          </a:p>
          <a:p>
            <a:pPr marL="0" indent="0" defTabSz="594360">
              <a:spcBef>
                <a:spcPts val="650"/>
              </a:spcBef>
              <a:buNone/>
            </a:pPr>
            <a:endParaRPr lang="en-US" sz="1430" kern="1200">
              <a:solidFill>
                <a:srgbClr val="1C7DDB"/>
              </a:solidFill>
              <a:latin typeface="Abadi"/>
              <a:ea typeface="+mn-ea"/>
              <a:cs typeface="+mn-cs"/>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descr="A screenshot of a computer&#10;&#10;Description automatically generated with medium confidence">
            <a:extLst>
              <a:ext uri="{FF2B5EF4-FFF2-40B4-BE49-F238E27FC236}">
                <a16:creationId xmlns:a16="http://schemas.microsoft.com/office/drawing/2014/main" id="{11B286EC-90E5-482C-9C00-C353EE9D2862}"/>
              </a:ext>
            </a:extLst>
          </p:cNvPr>
          <p:cNvPicPr>
            <a:picLocks noChangeAspect="1"/>
          </p:cNvPicPr>
          <p:nvPr/>
        </p:nvPicPr>
        <p:blipFill>
          <a:blip r:embed="rId2"/>
          <a:stretch>
            <a:fillRect/>
          </a:stretch>
        </p:blipFill>
        <p:spPr>
          <a:xfrm>
            <a:off x="5902670" y="538651"/>
            <a:ext cx="5604151" cy="591971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1376</TotalTime>
  <Words>1585</Words>
  <Application>Microsoft Office PowerPoint</Application>
  <PresentationFormat>Widescreen</PresentationFormat>
  <Paragraphs>187</Paragraphs>
  <Slides>41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Meiryo</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KARUNASHREE N</cp:lastModifiedBy>
  <cp:revision>199</cp:revision>
  <dcterms:created xsi:type="dcterms:W3CDTF">2021-04-29T18:58:34Z</dcterms:created>
  <dcterms:modified xsi:type="dcterms:W3CDTF">2023-05-21T20:26:39Z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